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5" r:id="rId2"/>
    <p:sldId id="276" r:id="rId3"/>
    <p:sldId id="277" r:id="rId4"/>
    <p:sldId id="278" r:id="rId5"/>
    <p:sldId id="270" r:id="rId6"/>
    <p:sldId id="271" r:id="rId7"/>
    <p:sldId id="273" r:id="rId8"/>
    <p:sldId id="274" r:id="rId9"/>
    <p:sldId id="256" r:id="rId10"/>
    <p:sldId id="257" r:id="rId11"/>
    <p:sldId id="258" r:id="rId12"/>
    <p:sldId id="259" r:id="rId13"/>
    <p:sldId id="260" r:id="rId14"/>
    <p:sldId id="261" r:id="rId15"/>
    <p:sldId id="262" r:id="rId16"/>
    <p:sldId id="263" r:id="rId17"/>
    <p:sldId id="264" r:id="rId18"/>
    <p:sldId id="265" r:id="rId19"/>
    <p:sldId id="266" r:id="rId20"/>
    <p:sldId id="267" r:id="rId21"/>
    <p:sldId id="268" r:id="rId22"/>
    <p:sldId id="269" r:id="rId23"/>
    <p:sldId id="280" r:id="rId24"/>
    <p:sldId id="279" r:id="rId25"/>
    <p:sldId id="272" r:id="rId26"/>
  </p:sldIdLst>
  <p:sldSz cx="9144000" cy="6858000" type="screen4x3"/>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9" d="100"/>
          <a:sy n="99" d="100"/>
        </p:scale>
        <p:origin x="-324" y="-90"/>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14" name="Заголовок 13"/>
          <p:cNvSpPr>
            <a:spLocks noGrp="1"/>
          </p:cNvSpPr>
          <p:nvPr>
            <p:ph type="ctrTitle"/>
          </p:nvPr>
        </p:nvSpPr>
        <p:spPr>
          <a:xfrm>
            <a:off x="1432560" y="359898"/>
            <a:ext cx="7406640" cy="1472184"/>
          </a:xfrm>
        </p:spPr>
        <p:txBody>
          <a:bodyPr anchor="b"/>
          <a:lstStyle>
            <a:lvl1pPr algn="l">
              <a:defRPr/>
            </a:lvl1pPr>
            <a:extLst/>
          </a:lstStyle>
          <a:p>
            <a:r>
              <a:rPr kumimoji="0" lang="ru-RU" smtClean="0"/>
              <a:t>Образец заголовка</a:t>
            </a:r>
            <a:endParaRPr kumimoji="0" lang="en-US"/>
          </a:p>
        </p:txBody>
      </p:sp>
      <p:sp>
        <p:nvSpPr>
          <p:cNvPr id="22" name="Подзаголовок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7" name="Дата 6"/>
          <p:cNvSpPr>
            <a:spLocks noGrp="1"/>
          </p:cNvSpPr>
          <p:nvPr>
            <p:ph type="dt" sz="half" idx="10"/>
          </p:nvPr>
        </p:nvSpPr>
        <p:spPr/>
        <p:txBody>
          <a:bodyPr/>
          <a:lstStyle>
            <a:extLst/>
          </a:lstStyle>
          <a:p>
            <a:fld id="{A3A61B14-AFA4-4C39-B5F3-145BF6F9F406}" type="datetimeFigureOut">
              <a:rPr lang="uk-UA" smtClean="0"/>
              <a:pPr/>
              <a:t>25.02.2023</a:t>
            </a:fld>
            <a:endParaRPr lang="uk-UA"/>
          </a:p>
        </p:txBody>
      </p:sp>
      <p:sp>
        <p:nvSpPr>
          <p:cNvPr id="20" name="Нижний колонтитул 19"/>
          <p:cNvSpPr>
            <a:spLocks noGrp="1"/>
          </p:cNvSpPr>
          <p:nvPr>
            <p:ph type="ftr" sz="quarter" idx="11"/>
          </p:nvPr>
        </p:nvSpPr>
        <p:spPr/>
        <p:txBody>
          <a:bodyPr/>
          <a:lstStyle>
            <a:extLst/>
          </a:lstStyle>
          <a:p>
            <a:endParaRPr lang="uk-UA"/>
          </a:p>
        </p:txBody>
      </p:sp>
      <p:sp>
        <p:nvSpPr>
          <p:cNvPr id="10" name="Номер слайда 9"/>
          <p:cNvSpPr>
            <a:spLocks noGrp="1"/>
          </p:cNvSpPr>
          <p:nvPr>
            <p:ph type="sldNum" sz="quarter" idx="12"/>
          </p:nvPr>
        </p:nvSpPr>
        <p:spPr/>
        <p:txBody>
          <a:bodyPr/>
          <a:lstStyle>
            <a:extLst/>
          </a:lstStyle>
          <a:p>
            <a:fld id="{6AADFD1D-CF0E-4400-96E9-52ED699AFCF0}" type="slidenum">
              <a:rPr lang="uk-UA" smtClean="0"/>
              <a:pPr/>
              <a:t>‹#›</a:t>
            </a:fld>
            <a:endParaRPr lang="uk-UA"/>
          </a:p>
        </p:txBody>
      </p:sp>
      <p:sp>
        <p:nvSpPr>
          <p:cNvPr id="8" name="Овал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A3A61B14-AFA4-4C39-B5F3-145BF6F9F406}" type="datetimeFigureOut">
              <a:rPr lang="uk-UA" smtClean="0"/>
              <a:pPr/>
              <a:t>25.02.2023</a:t>
            </a:fld>
            <a:endParaRPr lang="uk-UA"/>
          </a:p>
        </p:txBody>
      </p:sp>
      <p:sp>
        <p:nvSpPr>
          <p:cNvPr id="5" name="Нижний колонтитул 4"/>
          <p:cNvSpPr>
            <a:spLocks noGrp="1"/>
          </p:cNvSpPr>
          <p:nvPr>
            <p:ph type="ftr" sz="quarter" idx="11"/>
          </p:nvPr>
        </p:nvSpPr>
        <p:spPr/>
        <p:txBody>
          <a:bodyPr/>
          <a:lstStyle>
            <a:extLst/>
          </a:lstStyle>
          <a:p>
            <a:endParaRPr lang="uk-UA"/>
          </a:p>
        </p:txBody>
      </p:sp>
      <p:sp>
        <p:nvSpPr>
          <p:cNvPr id="6" name="Номер слайда 5"/>
          <p:cNvSpPr>
            <a:spLocks noGrp="1"/>
          </p:cNvSpPr>
          <p:nvPr>
            <p:ph type="sldNum" sz="quarter" idx="12"/>
          </p:nvPr>
        </p:nvSpPr>
        <p:spPr/>
        <p:txBody>
          <a:bodyPr/>
          <a:lstStyle>
            <a:extLst/>
          </a:lstStyle>
          <a:p>
            <a:fld id="{6AADFD1D-CF0E-4400-96E9-52ED699AFCF0}" type="slidenum">
              <a:rPr lang="uk-UA" smtClean="0"/>
              <a:pPr/>
              <a:t>‹#›</a:t>
            </a:fld>
            <a:endParaRPr lang="uk-U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274639"/>
            <a:ext cx="1828800" cy="5851525"/>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1143000" y="274640"/>
            <a:ext cx="55626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A3A61B14-AFA4-4C39-B5F3-145BF6F9F406}" type="datetimeFigureOut">
              <a:rPr lang="uk-UA" smtClean="0"/>
              <a:pPr/>
              <a:t>25.02.2023</a:t>
            </a:fld>
            <a:endParaRPr lang="uk-UA"/>
          </a:p>
        </p:txBody>
      </p:sp>
      <p:sp>
        <p:nvSpPr>
          <p:cNvPr id="5" name="Нижний колонтитул 4"/>
          <p:cNvSpPr>
            <a:spLocks noGrp="1"/>
          </p:cNvSpPr>
          <p:nvPr>
            <p:ph type="ftr" sz="quarter" idx="11"/>
          </p:nvPr>
        </p:nvSpPr>
        <p:spPr/>
        <p:txBody>
          <a:bodyPr/>
          <a:lstStyle>
            <a:extLst/>
          </a:lstStyle>
          <a:p>
            <a:endParaRPr lang="uk-UA"/>
          </a:p>
        </p:txBody>
      </p:sp>
      <p:sp>
        <p:nvSpPr>
          <p:cNvPr id="6" name="Номер слайда 5"/>
          <p:cNvSpPr>
            <a:spLocks noGrp="1"/>
          </p:cNvSpPr>
          <p:nvPr>
            <p:ph type="sldNum" sz="quarter" idx="12"/>
          </p:nvPr>
        </p:nvSpPr>
        <p:spPr/>
        <p:txBody>
          <a:bodyPr/>
          <a:lstStyle>
            <a:extLst/>
          </a:lstStyle>
          <a:p>
            <a:fld id="{6AADFD1D-CF0E-4400-96E9-52ED699AFCF0}" type="slidenum">
              <a:rPr lang="uk-UA" smtClean="0"/>
              <a:pPr/>
              <a:t>‹#›</a:t>
            </a:fld>
            <a:endParaRPr lang="uk-U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Объект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A3A61B14-AFA4-4C39-B5F3-145BF6F9F406}" type="datetimeFigureOut">
              <a:rPr lang="uk-UA" smtClean="0"/>
              <a:pPr/>
              <a:t>25.02.2023</a:t>
            </a:fld>
            <a:endParaRPr lang="uk-UA"/>
          </a:p>
        </p:txBody>
      </p:sp>
      <p:sp>
        <p:nvSpPr>
          <p:cNvPr id="5" name="Нижний колонтитул 4"/>
          <p:cNvSpPr>
            <a:spLocks noGrp="1"/>
          </p:cNvSpPr>
          <p:nvPr>
            <p:ph type="ftr" sz="quarter" idx="11"/>
          </p:nvPr>
        </p:nvSpPr>
        <p:spPr/>
        <p:txBody>
          <a:bodyPr/>
          <a:lstStyle>
            <a:extLst/>
          </a:lstStyle>
          <a:p>
            <a:endParaRPr lang="uk-UA"/>
          </a:p>
        </p:txBody>
      </p:sp>
      <p:sp>
        <p:nvSpPr>
          <p:cNvPr id="6" name="Номер слайда 5"/>
          <p:cNvSpPr>
            <a:spLocks noGrp="1"/>
          </p:cNvSpPr>
          <p:nvPr>
            <p:ph type="sldNum" sz="quarter" idx="12"/>
          </p:nvPr>
        </p:nvSpPr>
        <p:spPr/>
        <p:txBody>
          <a:bodyPr/>
          <a:lstStyle>
            <a:extLst/>
          </a:lstStyle>
          <a:p>
            <a:fld id="{6AADFD1D-CF0E-4400-96E9-52ED699AFCF0}" type="slidenum">
              <a:rPr lang="uk-UA" smtClean="0"/>
              <a:pPr/>
              <a:t>‹#›</a:t>
            </a:fld>
            <a:endParaRPr lang="uk-U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Прямоугольник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A3A61B14-AFA4-4C39-B5F3-145BF6F9F406}" type="datetimeFigureOut">
              <a:rPr lang="uk-UA" smtClean="0"/>
              <a:pPr/>
              <a:t>25.02.2023</a:t>
            </a:fld>
            <a:endParaRPr lang="uk-UA"/>
          </a:p>
        </p:txBody>
      </p:sp>
      <p:sp>
        <p:nvSpPr>
          <p:cNvPr id="5" name="Нижний колонтитул 4"/>
          <p:cNvSpPr>
            <a:spLocks noGrp="1"/>
          </p:cNvSpPr>
          <p:nvPr>
            <p:ph type="ftr" sz="quarter" idx="11"/>
          </p:nvPr>
        </p:nvSpPr>
        <p:spPr/>
        <p:txBody>
          <a:bodyPr/>
          <a:lstStyle>
            <a:extLst/>
          </a:lstStyle>
          <a:p>
            <a:endParaRPr lang="uk-UA"/>
          </a:p>
        </p:txBody>
      </p:sp>
      <p:sp>
        <p:nvSpPr>
          <p:cNvPr id="6" name="Номер слайда 5"/>
          <p:cNvSpPr>
            <a:spLocks noGrp="1"/>
          </p:cNvSpPr>
          <p:nvPr>
            <p:ph type="sldNum" sz="quarter" idx="12"/>
          </p:nvPr>
        </p:nvSpPr>
        <p:spPr/>
        <p:txBody>
          <a:bodyPr/>
          <a:lstStyle>
            <a:extLst/>
          </a:lstStyle>
          <a:p>
            <a:fld id="{6AADFD1D-CF0E-4400-96E9-52ED699AFCF0}" type="slidenum">
              <a:rPr lang="uk-UA" smtClean="0"/>
              <a:pPr/>
              <a:t>‹#›</a:t>
            </a:fld>
            <a:endParaRPr lang="uk-UA"/>
          </a:p>
        </p:txBody>
      </p:sp>
      <p:sp>
        <p:nvSpPr>
          <p:cNvPr id="10" name="Прямоугольник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lstStyle>
            <a:extLst/>
          </a:lstStyle>
          <a:p>
            <a:r>
              <a:rPr kumimoji="0" lang="ru-RU" smtClean="0"/>
              <a:t>Образец заголовка</a:t>
            </a:r>
            <a:endParaRPr kumimoji="0" lang="en-US"/>
          </a:p>
        </p:txBody>
      </p:sp>
      <p:sp>
        <p:nvSpPr>
          <p:cNvPr id="3" name="Объект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Объект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A3A61B14-AFA4-4C39-B5F3-145BF6F9F406}" type="datetimeFigureOut">
              <a:rPr lang="uk-UA" smtClean="0"/>
              <a:pPr/>
              <a:t>25.02.2023</a:t>
            </a:fld>
            <a:endParaRPr lang="uk-UA"/>
          </a:p>
        </p:txBody>
      </p:sp>
      <p:sp>
        <p:nvSpPr>
          <p:cNvPr id="6" name="Нижний колонтитул 5"/>
          <p:cNvSpPr>
            <a:spLocks noGrp="1"/>
          </p:cNvSpPr>
          <p:nvPr>
            <p:ph type="ftr" sz="quarter" idx="11"/>
          </p:nvPr>
        </p:nvSpPr>
        <p:spPr/>
        <p:txBody>
          <a:bodyPr/>
          <a:lstStyle>
            <a:extLst/>
          </a:lstStyle>
          <a:p>
            <a:endParaRPr lang="uk-UA"/>
          </a:p>
        </p:txBody>
      </p:sp>
      <p:sp>
        <p:nvSpPr>
          <p:cNvPr id="7" name="Номер слайда 6"/>
          <p:cNvSpPr>
            <a:spLocks noGrp="1"/>
          </p:cNvSpPr>
          <p:nvPr>
            <p:ph type="sldNum" sz="quarter" idx="12"/>
          </p:nvPr>
        </p:nvSpPr>
        <p:spPr/>
        <p:txBody>
          <a:bodyPr/>
          <a:lstStyle>
            <a:extLst/>
          </a:lstStyle>
          <a:p>
            <a:fld id="{6AADFD1D-CF0E-4400-96E9-52ED699AFCF0}" type="slidenum">
              <a:rPr lang="uk-UA" smtClean="0"/>
              <a:pPr/>
              <a:t>‹#›</a:t>
            </a:fld>
            <a:endParaRPr lang="uk-U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Объект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Объект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A3A61B14-AFA4-4C39-B5F3-145BF6F9F406}" type="datetimeFigureOut">
              <a:rPr lang="uk-UA" smtClean="0"/>
              <a:pPr/>
              <a:t>25.02.2023</a:t>
            </a:fld>
            <a:endParaRPr lang="uk-UA"/>
          </a:p>
        </p:txBody>
      </p:sp>
      <p:sp>
        <p:nvSpPr>
          <p:cNvPr id="8" name="Нижний колонтитул 7"/>
          <p:cNvSpPr>
            <a:spLocks noGrp="1"/>
          </p:cNvSpPr>
          <p:nvPr>
            <p:ph type="ftr" sz="quarter" idx="11"/>
          </p:nvPr>
        </p:nvSpPr>
        <p:spPr/>
        <p:txBody>
          <a:bodyPr/>
          <a:lstStyle>
            <a:extLst/>
          </a:lstStyle>
          <a:p>
            <a:endParaRPr lang="uk-UA"/>
          </a:p>
        </p:txBody>
      </p:sp>
      <p:sp>
        <p:nvSpPr>
          <p:cNvPr id="9" name="Номер слайда 8"/>
          <p:cNvSpPr>
            <a:spLocks noGrp="1"/>
          </p:cNvSpPr>
          <p:nvPr>
            <p:ph type="sldNum" sz="quarter" idx="12"/>
          </p:nvPr>
        </p:nvSpPr>
        <p:spPr/>
        <p:txBody>
          <a:bodyPr/>
          <a:lstStyle>
            <a:extLst/>
          </a:lstStyle>
          <a:p>
            <a:fld id="{6AADFD1D-CF0E-4400-96E9-52ED699AFCF0}" type="slidenum">
              <a:rPr lang="uk-UA" smtClean="0"/>
              <a:pPr/>
              <a:t>‹#›</a:t>
            </a:fld>
            <a:endParaRPr lang="uk-U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nchor="ct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A3A61B14-AFA4-4C39-B5F3-145BF6F9F406}" type="datetimeFigureOut">
              <a:rPr lang="uk-UA" smtClean="0"/>
              <a:pPr/>
              <a:t>25.02.2023</a:t>
            </a:fld>
            <a:endParaRPr lang="uk-UA"/>
          </a:p>
        </p:txBody>
      </p:sp>
      <p:sp>
        <p:nvSpPr>
          <p:cNvPr id="4" name="Нижний колонтитул 3"/>
          <p:cNvSpPr>
            <a:spLocks noGrp="1"/>
          </p:cNvSpPr>
          <p:nvPr>
            <p:ph type="ftr" sz="quarter" idx="11"/>
          </p:nvPr>
        </p:nvSpPr>
        <p:spPr/>
        <p:txBody>
          <a:bodyPr/>
          <a:lstStyle>
            <a:extLst/>
          </a:lstStyle>
          <a:p>
            <a:endParaRPr lang="uk-UA"/>
          </a:p>
        </p:txBody>
      </p:sp>
      <p:sp>
        <p:nvSpPr>
          <p:cNvPr id="5" name="Номер слайда 4"/>
          <p:cNvSpPr>
            <a:spLocks noGrp="1"/>
          </p:cNvSpPr>
          <p:nvPr>
            <p:ph type="sldNum" sz="quarter" idx="12"/>
          </p:nvPr>
        </p:nvSpPr>
        <p:spPr/>
        <p:txBody>
          <a:bodyPr/>
          <a:lstStyle>
            <a:extLst/>
          </a:lstStyle>
          <a:p>
            <a:fld id="{6AADFD1D-CF0E-4400-96E9-52ED699AFCF0}" type="slidenum">
              <a:rPr lang="uk-UA" smtClean="0"/>
              <a:pPr/>
              <a:t>‹#›</a:t>
            </a:fld>
            <a:endParaRPr lang="uk-U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Прямоугольник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Дата 1"/>
          <p:cNvSpPr>
            <a:spLocks noGrp="1"/>
          </p:cNvSpPr>
          <p:nvPr>
            <p:ph type="dt" sz="half" idx="10"/>
          </p:nvPr>
        </p:nvSpPr>
        <p:spPr/>
        <p:txBody>
          <a:bodyPr/>
          <a:lstStyle>
            <a:extLst/>
          </a:lstStyle>
          <a:p>
            <a:fld id="{A3A61B14-AFA4-4C39-B5F3-145BF6F9F406}" type="datetimeFigureOut">
              <a:rPr lang="uk-UA" smtClean="0"/>
              <a:pPr/>
              <a:t>25.02.2023</a:t>
            </a:fld>
            <a:endParaRPr lang="uk-UA"/>
          </a:p>
        </p:txBody>
      </p:sp>
      <p:sp>
        <p:nvSpPr>
          <p:cNvPr id="3" name="Нижний колонтитул 2"/>
          <p:cNvSpPr>
            <a:spLocks noGrp="1"/>
          </p:cNvSpPr>
          <p:nvPr>
            <p:ph type="ftr" sz="quarter" idx="11"/>
          </p:nvPr>
        </p:nvSpPr>
        <p:spPr/>
        <p:txBody>
          <a:bodyPr/>
          <a:lstStyle>
            <a:extLst/>
          </a:lstStyle>
          <a:p>
            <a:endParaRPr lang="uk-UA"/>
          </a:p>
        </p:txBody>
      </p:sp>
      <p:sp>
        <p:nvSpPr>
          <p:cNvPr id="4" name="Номер слайда 3"/>
          <p:cNvSpPr>
            <a:spLocks noGrp="1"/>
          </p:cNvSpPr>
          <p:nvPr>
            <p:ph type="sldNum" sz="quarter" idx="12"/>
          </p:nvPr>
        </p:nvSpPr>
        <p:spPr/>
        <p:txBody>
          <a:bodyPr/>
          <a:lstStyle>
            <a:extLst/>
          </a:lstStyle>
          <a:p>
            <a:fld id="{6AADFD1D-CF0E-4400-96E9-52ED699AFCF0}" type="slidenum">
              <a:rPr lang="uk-UA" smtClean="0"/>
              <a:pPr/>
              <a:t>‹#›</a:t>
            </a:fld>
            <a:endParaRPr lang="uk-UA"/>
          </a:p>
        </p:txBody>
      </p:sp>
      <p:sp>
        <p:nvSpPr>
          <p:cNvPr id="6" name="Прямоугольник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Объект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A3A61B14-AFA4-4C39-B5F3-145BF6F9F406}" type="datetimeFigureOut">
              <a:rPr lang="uk-UA" smtClean="0"/>
              <a:pPr/>
              <a:t>25.02.2023</a:t>
            </a:fld>
            <a:endParaRPr lang="uk-UA"/>
          </a:p>
        </p:txBody>
      </p:sp>
      <p:sp>
        <p:nvSpPr>
          <p:cNvPr id="6" name="Нижний колонтитул 5"/>
          <p:cNvSpPr>
            <a:spLocks noGrp="1"/>
          </p:cNvSpPr>
          <p:nvPr>
            <p:ph type="ftr" sz="quarter" idx="11"/>
          </p:nvPr>
        </p:nvSpPr>
        <p:spPr/>
        <p:txBody>
          <a:bodyPr/>
          <a:lstStyle>
            <a:extLst/>
          </a:lstStyle>
          <a:p>
            <a:endParaRPr lang="uk-UA"/>
          </a:p>
        </p:txBody>
      </p:sp>
      <p:sp>
        <p:nvSpPr>
          <p:cNvPr id="7" name="Номер слайда 6"/>
          <p:cNvSpPr>
            <a:spLocks noGrp="1"/>
          </p:cNvSpPr>
          <p:nvPr>
            <p:ph type="sldNum" sz="quarter" idx="12"/>
          </p:nvPr>
        </p:nvSpPr>
        <p:spPr/>
        <p:txBody>
          <a:bodyPr/>
          <a:lstStyle>
            <a:extLst/>
          </a:lstStyle>
          <a:p>
            <a:fld id="{6AADFD1D-CF0E-4400-96E9-52ED699AFCF0}" type="slidenum">
              <a:rPr lang="uk-UA" smtClean="0"/>
              <a:pPr/>
              <a:t>‹#›</a:t>
            </a:fld>
            <a:endParaRPr lang="uk-U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extLst/>
          </a:lstStyle>
          <a:p>
            <a:fld id="{A3A61B14-AFA4-4C39-B5F3-145BF6F9F406}" type="datetimeFigureOut">
              <a:rPr lang="uk-UA" smtClean="0"/>
              <a:pPr/>
              <a:t>25.02.2023</a:t>
            </a:fld>
            <a:endParaRPr lang="uk-UA"/>
          </a:p>
        </p:txBody>
      </p:sp>
      <p:sp>
        <p:nvSpPr>
          <p:cNvPr id="6" name="Нижний колонтитул 5"/>
          <p:cNvSpPr>
            <a:spLocks noGrp="1"/>
          </p:cNvSpPr>
          <p:nvPr>
            <p:ph type="ftr" sz="quarter" idx="11"/>
          </p:nvPr>
        </p:nvSpPr>
        <p:spPr/>
        <p:txBody>
          <a:bodyPr/>
          <a:lstStyle>
            <a:extLst/>
          </a:lstStyle>
          <a:p>
            <a:endParaRPr lang="uk-UA"/>
          </a:p>
        </p:txBody>
      </p:sp>
      <p:sp>
        <p:nvSpPr>
          <p:cNvPr id="7" name="Номер слайда 6"/>
          <p:cNvSpPr>
            <a:spLocks noGrp="1"/>
          </p:cNvSpPr>
          <p:nvPr>
            <p:ph type="sldNum" sz="quarter" idx="12"/>
          </p:nvPr>
        </p:nvSpPr>
        <p:spPr/>
        <p:txBody>
          <a:bodyPr/>
          <a:lstStyle>
            <a:extLst/>
          </a:lstStyle>
          <a:p>
            <a:fld id="{6AADFD1D-CF0E-4400-96E9-52ED699AFCF0}" type="slidenum">
              <a:rPr lang="uk-UA" smtClean="0"/>
              <a:pPr/>
              <a:t>‹#›</a:t>
            </a:fld>
            <a:endParaRPr lang="uk-UA"/>
          </a:p>
        </p:txBody>
      </p:sp>
      <p:sp>
        <p:nvSpPr>
          <p:cNvPr id="8" name="Прямоугольник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Рисунок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ru-RU" smtClean="0"/>
              <a:t>Вставка рисунка</a:t>
            </a:r>
            <a:endParaRPr kumimoji="0" lang="en-US" dirty="0"/>
          </a:p>
        </p:txBody>
      </p:sp>
      <p:sp>
        <p:nvSpPr>
          <p:cNvPr id="9" name="Блок-схема: процесс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Блок-схема: процесс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Текст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ирог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Кольцо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Прямоугольник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Заголовок 4"/>
          <p:cNvSpPr>
            <a:spLocks noGrp="1"/>
          </p:cNvSpPr>
          <p:nvPr>
            <p:ph type="title"/>
          </p:nvPr>
        </p:nvSpPr>
        <p:spPr>
          <a:xfrm>
            <a:off x="1435608" y="274638"/>
            <a:ext cx="7498080" cy="1143000"/>
          </a:xfrm>
          <a:prstGeom prst="rect">
            <a:avLst/>
          </a:prstGeom>
        </p:spPr>
        <p:txBody>
          <a:bodyPr anchor="ctr">
            <a:normAutofit/>
          </a:bodyPr>
          <a:lstStyle>
            <a:extLst/>
          </a:lstStyle>
          <a:p>
            <a:r>
              <a:rPr kumimoji="0" lang="ru-RU" smtClean="0"/>
              <a:t>Образец заголовка</a:t>
            </a:r>
            <a:endParaRPr kumimoji="0" lang="en-US"/>
          </a:p>
        </p:txBody>
      </p:sp>
      <p:sp>
        <p:nvSpPr>
          <p:cNvPr id="9" name="Текст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A3A61B14-AFA4-4C39-B5F3-145BF6F9F406}" type="datetimeFigureOut">
              <a:rPr lang="uk-UA" smtClean="0"/>
              <a:pPr/>
              <a:t>25.02.2023</a:t>
            </a:fld>
            <a:endParaRPr lang="uk-UA"/>
          </a:p>
        </p:txBody>
      </p:sp>
      <p:sp>
        <p:nvSpPr>
          <p:cNvPr id="10" name="Нижний колонтитул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uk-UA"/>
          </a:p>
        </p:txBody>
      </p:sp>
      <p:sp>
        <p:nvSpPr>
          <p:cNvPr id="22" name="Номер слайда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6AADFD1D-CF0E-4400-96E9-52ED699AFCF0}" type="slidenum">
              <a:rPr lang="uk-UA" smtClean="0"/>
              <a:pPr/>
              <a:t>‹#›</a:t>
            </a:fld>
            <a:endParaRPr lang="uk-UA"/>
          </a:p>
        </p:txBody>
      </p:sp>
      <p:sp>
        <p:nvSpPr>
          <p:cNvPr id="15" name="Прямоугольник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5746968"/>
          </a:xfrm>
        </p:spPr>
        <p:txBody>
          <a:bodyPr>
            <a:normAutofit fontScale="90000"/>
          </a:bodyPr>
          <a:lstStyle/>
          <a:p>
            <a:pPr algn="ctr"/>
            <a:r>
              <a:rPr lang="ru-RU" sz="1600" dirty="0" smtClean="0"/>
              <a:t/>
            </a:r>
            <a:br>
              <a:rPr lang="ru-RU" sz="1600" dirty="0" smtClean="0"/>
            </a:br>
            <a:r>
              <a:rPr lang="ru-RU" sz="1600" dirty="0" smtClean="0"/>
              <a:t/>
            </a:r>
            <a:br>
              <a:rPr lang="ru-RU" sz="1600" dirty="0" smtClean="0"/>
            </a:br>
            <a:r>
              <a:rPr lang="ru-RU" sz="1600" dirty="0" smtClean="0"/>
              <a:t/>
            </a:r>
            <a:br>
              <a:rPr lang="ru-RU" sz="1600" dirty="0" smtClean="0"/>
            </a:br>
            <a:r>
              <a:rPr lang="ru-RU" sz="1600" dirty="0" smtClean="0"/>
              <a:t/>
            </a:r>
            <a:br>
              <a:rPr lang="ru-RU" sz="1600" dirty="0" smtClean="0"/>
            </a:br>
            <a:r>
              <a:rPr lang="ru-RU" sz="1600" dirty="0" smtClean="0"/>
              <a:t/>
            </a:r>
            <a:br>
              <a:rPr lang="ru-RU" sz="1600" dirty="0" smtClean="0"/>
            </a:br>
            <a:r>
              <a:rPr lang="ru-RU" sz="1600" dirty="0" smtClean="0"/>
              <a:t/>
            </a:r>
            <a:br>
              <a:rPr lang="ru-RU" sz="1600" dirty="0" smtClean="0"/>
            </a:br>
            <a:r>
              <a:rPr lang="ru-RU" sz="1600" dirty="0" smtClean="0"/>
              <a:t/>
            </a:r>
            <a:br>
              <a:rPr lang="ru-RU" sz="1600" dirty="0" smtClean="0"/>
            </a:br>
            <a:r>
              <a:rPr lang="ru-RU" sz="1600" dirty="0" smtClean="0"/>
              <a:t/>
            </a:r>
            <a:br>
              <a:rPr lang="ru-RU" sz="1600" dirty="0" smtClean="0"/>
            </a:br>
            <a:r>
              <a:rPr lang="ru-RU" sz="1600" dirty="0" smtClean="0"/>
              <a:t/>
            </a:r>
            <a:br>
              <a:rPr lang="ru-RU" sz="1600" dirty="0" smtClean="0"/>
            </a:br>
            <a:r>
              <a:rPr lang="ru-RU" sz="1600" dirty="0" smtClean="0"/>
              <a:t/>
            </a:r>
            <a:br>
              <a:rPr lang="ru-RU" sz="1600" dirty="0" smtClean="0"/>
            </a:br>
            <a:r>
              <a:rPr lang="ru-RU" sz="1600" dirty="0" smtClean="0"/>
              <a:t/>
            </a:r>
            <a:br>
              <a:rPr lang="ru-RU" sz="1600" dirty="0" smtClean="0"/>
            </a:br>
            <a:r>
              <a:rPr lang="ru-RU" sz="1600" dirty="0" smtClean="0"/>
              <a:t/>
            </a:r>
            <a:br>
              <a:rPr lang="ru-RU" sz="1600" dirty="0" smtClean="0"/>
            </a:br>
            <a:r>
              <a:rPr lang="ru-RU" sz="1600" dirty="0" smtClean="0"/>
              <a:t/>
            </a:r>
            <a:br>
              <a:rPr lang="ru-RU" sz="1600" dirty="0" smtClean="0"/>
            </a:br>
            <a:r>
              <a:rPr lang="ru-RU" sz="1600" dirty="0" smtClean="0"/>
              <a:t/>
            </a:r>
            <a:br>
              <a:rPr lang="ru-RU" sz="1600" dirty="0" smtClean="0"/>
            </a:br>
            <a:r>
              <a:rPr lang="ru-RU" sz="1600" dirty="0" smtClean="0"/>
              <a:t/>
            </a:r>
            <a:br>
              <a:rPr lang="ru-RU" sz="1600" dirty="0" smtClean="0"/>
            </a:br>
            <a:r>
              <a:rPr lang="ru-RU" sz="1600" dirty="0" smtClean="0"/>
              <a:t/>
            </a:r>
            <a:br>
              <a:rPr lang="ru-RU" sz="1600" dirty="0" smtClean="0"/>
            </a:br>
            <a:r>
              <a:rPr lang="ru-RU" sz="1600" dirty="0" smtClean="0"/>
              <a:t>МИНИСТЕРСТВО ОБРАЗОВАНИЯ И НАУКИ ДОНЕЦКОЙ НАРОДНОЙ РЕСПУБЛИКИ</a:t>
            </a:r>
            <a:br>
              <a:rPr lang="ru-RU" sz="1600" dirty="0" smtClean="0"/>
            </a:br>
            <a:r>
              <a:rPr lang="ru-RU" sz="1600" dirty="0" smtClean="0"/>
              <a:t>ГОСУДАРСТВЕННОЕ БЮДЖЕТНОЕ ПРОФЕССИОНАЛЬНОЕ ОБРАЗОВАТЕЛЬНОЕ УЧРЕЖДЕНИЕ</a:t>
            </a:r>
            <a:br>
              <a:rPr lang="ru-RU" sz="1600" dirty="0" smtClean="0"/>
            </a:br>
            <a:r>
              <a:rPr lang="ru-RU" sz="1600" dirty="0" smtClean="0"/>
              <a:t>«ДОНЕЦКИЙ ТЕХНИКУМ ХИМИЧЕСКИХ ТЕХНОЛОГИЙ И ФАРМАЦИИ»</a:t>
            </a:r>
            <a:br>
              <a:rPr lang="ru-RU" sz="1600" dirty="0" smtClean="0"/>
            </a:br>
            <a:r>
              <a:rPr lang="ru-RU" sz="1600" dirty="0" smtClean="0"/>
              <a:t>ЦИКЛОВАЯ КОМИССИЯ СОЦИАЛЬНО-ГУМАНИТАРНЫХ ДИСЦИПЛИН</a:t>
            </a:r>
            <a:r>
              <a:rPr lang="en-US" sz="1600" dirty="0" smtClean="0"/>
              <a:t/>
            </a:r>
            <a:br>
              <a:rPr lang="en-US" sz="1600" dirty="0" smtClean="0"/>
            </a:br>
            <a:r>
              <a:rPr lang="en-US" sz="1600" dirty="0" smtClean="0"/>
              <a:t/>
            </a:r>
            <a:br>
              <a:rPr lang="en-US" sz="1600" dirty="0" smtClean="0"/>
            </a:br>
            <a:r>
              <a:rPr lang="ru-RU" sz="1800" b="1" dirty="0" smtClean="0"/>
              <a:t>ШКОЛА НАЧИНАЮЩЕГО ПРЕПОДАВАТЕЛЯ</a:t>
            </a:r>
            <a:r>
              <a:rPr lang="ru-RU" sz="1800" dirty="0" smtClean="0"/>
              <a:t/>
            </a:r>
            <a:br>
              <a:rPr lang="ru-RU" sz="1800" dirty="0" smtClean="0"/>
            </a:br>
            <a:r>
              <a:rPr lang="ru-RU" sz="1800" dirty="0" smtClean="0"/>
              <a:t> </a:t>
            </a:r>
            <a:r>
              <a:rPr lang="ru-RU" sz="1800" b="1" dirty="0" smtClean="0"/>
              <a:t>Тема: </a:t>
            </a:r>
            <a:r>
              <a:rPr lang="ru-RU" sz="1800" dirty="0" smtClean="0"/>
              <a:t>Основные требования к формированию </a:t>
            </a:r>
            <a:r>
              <a:rPr lang="ru-RU" sz="1800" dirty="0" err="1" smtClean="0"/>
              <a:t>УМК</a:t>
            </a:r>
            <a:r>
              <a:rPr lang="ru-RU" sz="1800" dirty="0" smtClean="0"/>
              <a:t> дисциплин междисциплинарных курсов и профессиональных модулей. Практическая часть: Составление примерного содержания </a:t>
            </a:r>
            <a:r>
              <a:rPr lang="ru-RU" sz="1800" dirty="0" err="1" smtClean="0"/>
              <a:t>УМК</a:t>
            </a:r>
            <a:r>
              <a:rPr lang="ru-RU" sz="1800" dirty="0" smtClean="0"/>
              <a:t> по читаемой дисциплине (</a:t>
            </a:r>
            <a:r>
              <a:rPr lang="ru-RU" sz="1800" dirty="0" err="1" smtClean="0"/>
              <a:t>МДК</a:t>
            </a:r>
            <a:r>
              <a:rPr lang="ru-RU" sz="1800" dirty="0" smtClean="0"/>
              <a:t>). </a:t>
            </a:r>
            <a:r>
              <a:rPr lang="ru-RU" sz="1600" b="1" dirty="0" smtClean="0"/>
              <a:t/>
            </a:r>
            <a:br>
              <a:rPr lang="ru-RU" sz="1600" b="1" dirty="0" smtClean="0"/>
            </a:br>
            <a:r>
              <a:rPr lang="ru-RU" sz="1600" b="1" dirty="0" smtClean="0"/>
              <a:t/>
            </a:r>
            <a:br>
              <a:rPr lang="ru-RU" sz="1600" b="1" dirty="0" smtClean="0"/>
            </a:br>
            <a:r>
              <a:rPr lang="ru-RU" sz="1600" b="1" dirty="0" smtClean="0"/>
              <a:t/>
            </a:r>
            <a:br>
              <a:rPr lang="ru-RU" sz="1600" b="1" dirty="0" smtClean="0"/>
            </a:br>
            <a:r>
              <a:rPr lang="ru-RU" sz="1600" b="1" dirty="0" smtClean="0"/>
              <a:t/>
            </a:r>
            <a:br>
              <a:rPr lang="ru-RU" sz="1600" b="1" dirty="0" smtClean="0"/>
            </a:br>
            <a:r>
              <a:rPr lang="ru-RU" sz="1600" b="1" dirty="0" smtClean="0"/>
              <a:t/>
            </a:r>
            <a:br>
              <a:rPr lang="ru-RU" sz="1600" b="1" dirty="0" smtClean="0"/>
            </a:br>
            <a:r>
              <a:rPr lang="ru-RU" sz="1600" b="1" dirty="0" smtClean="0"/>
              <a:t/>
            </a:r>
            <a:br>
              <a:rPr lang="ru-RU" sz="1600" b="1" dirty="0" smtClean="0"/>
            </a:br>
            <a:r>
              <a:rPr lang="ru-RU" sz="1600" b="1" dirty="0" smtClean="0"/>
              <a:t/>
            </a:r>
            <a:br>
              <a:rPr lang="ru-RU" sz="1600" b="1" dirty="0" smtClean="0"/>
            </a:br>
            <a:r>
              <a:rPr lang="ru-RU" sz="1600" b="1" dirty="0" smtClean="0"/>
              <a:t/>
            </a:r>
            <a:br>
              <a:rPr lang="ru-RU" sz="1600" b="1" dirty="0" smtClean="0"/>
            </a:br>
            <a:r>
              <a:rPr lang="ru-RU" sz="1600" b="1" dirty="0" smtClean="0"/>
              <a:t/>
            </a:r>
            <a:br>
              <a:rPr lang="ru-RU" sz="1600" b="1" dirty="0" smtClean="0"/>
            </a:br>
            <a:r>
              <a:rPr lang="ru-RU" sz="1600" b="1" dirty="0" smtClean="0"/>
              <a:t/>
            </a:r>
            <a:br>
              <a:rPr lang="ru-RU" sz="1600" b="1" dirty="0" smtClean="0"/>
            </a:br>
            <a:r>
              <a:rPr lang="ru-RU" sz="1600" b="1" dirty="0" smtClean="0"/>
              <a:t/>
            </a:r>
            <a:br>
              <a:rPr lang="ru-RU" sz="1600" b="1" dirty="0" smtClean="0"/>
            </a:br>
            <a:r>
              <a:rPr lang="ru-RU" sz="1600" b="1" dirty="0" smtClean="0"/>
              <a:t/>
            </a:r>
            <a:br>
              <a:rPr lang="ru-RU" sz="1600" b="1" dirty="0" smtClean="0"/>
            </a:br>
            <a:r>
              <a:rPr lang="ru-RU" sz="1600" b="1" dirty="0" smtClean="0"/>
              <a:t/>
            </a:r>
            <a:br>
              <a:rPr lang="ru-RU" sz="1600" b="1" dirty="0" smtClean="0"/>
            </a:br>
            <a:r>
              <a:rPr lang="ru-RU" sz="1600" b="1" dirty="0" smtClean="0"/>
              <a:t/>
            </a:r>
            <a:br>
              <a:rPr lang="ru-RU" sz="1600" b="1" dirty="0" smtClean="0"/>
            </a:br>
            <a:r>
              <a:rPr lang="ru-RU" sz="1600" b="1" dirty="0" smtClean="0"/>
              <a:t/>
            </a:r>
            <a:br>
              <a:rPr lang="ru-RU" sz="1600" b="1" dirty="0" smtClean="0"/>
            </a:br>
            <a:r>
              <a:rPr lang="ru-RU" sz="1600" b="1" dirty="0" smtClean="0"/>
              <a:t/>
            </a:r>
            <a:br>
              <a:rPr lang="ru-RU" sz="1600" b="1" dirty="0" smtClean="0"/>
            </a:br>
            <a:r>
              <a:rPr lang="ru-RU" sz="1600" b="1" dirty="0" smtClean="0"/>
              <a:t/>
            </a:r>
            <a:br>
              <a:rPr lang="ru-RU" sz="1600" b="1" dirty="0" smtClean="0"/>
            </a:br>
            <a:r>
              <a:rPr lang="ru-RU" sz="1600" b="1" dirty="0" smtClean="0"/>
              <a:t>Донецк 2023</a:t>
            </a:r>
            <a:r>
              <a:rPr lang="en-US" sz="1600" b="1" dirty="0" smtClean="0"/>
              <a:t/>
            </a:r>
            <a:br>
              <a:rPr lang="en-US" sz="1600" b="1" dirty="0" smtClean="0"/>
            </a:br>
            <a:r>
              <a:rPr lang="en-US" sz="1600" b="1" dirty="0" smtClean="0"/>
              <a:t/>
            </a:r>
            <a:br>
              <a:rPr lang="en-US" sz="1600" b="1" dirty="0" smtClean="0"/>
            </a:br>
            <a:r>
              <a:rPr lang="en-US" sz="1600" b="1" dirty="0" smtClean="0"/>
              <a:t/>
            </a:r>
            <a:br>
              <a:rPr lang="en-US" sz="1600" b="1" dirty="0" smtClean="0"/>
            </a:br>
            <a:r>
              <a:rPr lang="en-US" sz="1600" b="1" dirty="0" smtClean="0"/>
              <a:t/>
            </a:r>
            <a:br>
              <a:rPr lang="en-US" sz="1600" b="1" dirty="0" smtClean="0"/>
            </a:br>
            <a:r>
              <a:rPr lang="en-US" sz="1600" b="1" dirty="0" smtClean="0"/>
              <a:t/>
            </a:r>
            <a:br>
              <a:rPr lang="en-US" sz="1600" b="1" dirty="0" smtClean="0"/>
            </a:br>
            <a:r>
              <a:rPr lang="en-US" sz="1600" b="1" dirty="0" smtClean="0"/>
              <a:t/>
            </a:r>
            <a:br>
              <a:rPr lang="en-US" sz="1600" b="1" dirty="0" smtClean="0"/>
            </a:br>
            <a:r>
              <a:rPr lang="en-US" sz="1600" b="1" dirty="0" smtClean="0"/>
              <a:t/>
            </a:r>
            <a:br>
              <a:rPr lang="en-US" sz="1600" b="1" dirty="0" smtClean="0"/>
            </a:br>
            <a:r>
              <a:rPr lang="en-US" sz="1600" b="1" dirty="0" smtClean="0"/>
              <a:t/>
            </a:r>
            <a:br>
              <a:rPr lang="en-US" sz="1600" b="1" dirty="0" smtClean="0"/>
            </a:br>
            <a:r>
              <a:rPr lang="en-US" sz="1600" b="1" dirty="0" smtClean="0"/>
              <a:t/>
            </a:r>
            <a:br>
              <a:rPr lang="en-US" sz="1600" b="1" dirty="0" smtClean="0"/>
            </a:br>
            <a:r>
              <a:rPr lang="en-US" sz="1600" b="1" dirty="0" smtClean="0"/>
              <a:t/>
            </a:r>
            <a:br>
              <a:rPr lang="en-US" sz="1600" b="1" dirty="0" smtClean="0"/>
            </a:br>
            <a:r>
              <a:rPr lang="en-US" sz="1600" b="1" dirty="0" smtClean="0"/>
              <a:t/>
            </a:r>
            <a:br>
              <a:rPr lang="en-US" sz="1600" b="1" dirty="0" smtClean="0"/>
            </a:br>
            <a:r>
              <a:rPr lang="en-US" sz="1600" b="1" dirty="0" smtClean="0"/>
              <a:t/>
            </a:r>
            <a:br>
              <a:rPr lang="en-US" sz="1600" b="1" dirty="0" smtClean="0"/>
            </a:br>
            <a:r>
              <a:rPr lang="en-US" sz="1600" b="1" dirty="0" smtClean="0"/>
              <a:t/>
            </a:r>
            <a:br>
              <a:rPr lang="en-US" sz="1600" b="1" dirty="0" smtClean="0"/>
            </a:br>
            <a:r>
              <a:rPr lang="en-US" sz="1600" b="1" dirty="0" smtClean="0"/>
              <a:t/>
            </a:r>
            <a:br>
              <a:rPr lang="en-US" sz="1600" b="1" dirty="0" smtClean="0"/>
            </a:br>
            <a:endParaRPr lang="ru-RU" sz="1600" dirty="0"/>
          </a:p>
        </p:txBody>
      </p:sp>
      <p:pic>
        <p:nvPicPr>
          <p:cNvPr id="5" name="Рисунок 4"/>
          <p:cNvPicPr/>
          <p:nvPr/>
        </p:nvPicPr>
        <p:blipFill>
          <a:blip r:embed="rId2" cstate="print">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 xmlns:wpc="http://schemas.microsoft.com/office/word/2010/wordprocessingCanvas" xmlns:mc="http://schemas.openxmlformats.org/markup-compatibility/2006" xmlns:o="urn:schemas-microsoft-com:office:office" xmlns:v="urn:schemas-microsoft-com:vml" xmlns:wp14="http://schemas.microsoft.com/office/word/2010/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ps="http://schemas.microsoft.com/office/word/2010/wordprocessingShape" xmlns:a14="http://schemas.microsoft.com/office/drawing/2010/main" xmlns:pic="http://schemas.openxmlformats.org/drawingml/2006/picture" xmlns:lc="http://schemas.openxmlformats.org/drawingml/2006/lockedCanvas" val="0"/>
              </a:ext>
            </a:extLst>
          </a:blip>
          <a:stretch>
            <a:fillRect/>
          </a:stretch>
        </p:blipFill>
        <p:spPr>
          <a:xfrm>
            <a:off x="2843808" y="2708920"/>
            <a:ext cx="4464496" cy="25560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250706"/>
          </a:xfrm>
        </p:spPr>
        <p:txBody>
          <a:bodyPr>
            <a:normAutofit/>
          </a:bodyPr>
          <a:lstStyle/>
          <a:p>
            <a:pPr algn="just">
              <a:lnSpc>
                <a:spcPct val="115000"/>
              </a:lnSpc>
              <a:spcBef>
                <a:spcPts val="1200"/>
              </a:spcBef>
              <a:spcAft>
                <a:spcPts val="0"/>
              </a:spcAft>
            </a:pPr>
            <a:r>
              <a:rPr lang="ru-RU" sz="3200" b="1" u="sng" dirty="0" smtClean="0">
                <a:effectLst/>
                <a:latin typeface="Times New Roman"/>
                <a:ea typeface="Times New Roman"/>
                <a:cs typeface="Times New Roman"/>
              </a:rPr>
              <a:t>Блок 1</a:t>
            </a:r>
            <a:r>
              <a:rPr lang="ru-RU" sz="3200" dirty="0" smtClean="0">
                <a:effectLst/>
                <a:latin typeface="Times New Roman"/>
                <a:ea typeface="Times New Roman"/>
                <a:cs typeface="Times New Roman"/>
              </a:rPr>
              <a:t> НОРМАТИВНАЯ ДОКУМЕНТАЦИЯ</a:t>
            </a:r>
            <a:r>
              <a:rPr lang="uk-UA" sz="2400" dirty="0">
                <a:ea typeface="Calibri"/>
                <a:cs typeface="Times New Roman"/>
              </a:rPr>
              <a:t/>
            </a:r>
            <a:br>
              <a:rPr lang="uk-UA" sz="2400" dirty="0">
                <a:ea typeface="Calibri"/>
                <a:cs typeface="Times New Roman"/>
              </a:rPr>
            </a:br>
            <a:r>
              <a:rPr lang="ru-RU" sz="3200" dirty="0" smtClean="0">
                <a:effectLst/>
                <a:latin typeface="Times New Roman"/>
                <a:ea typeface="Times New Roman"/>
                <a:cs typeface="Times New Roman"/>
              </a:rPr>
              <a:t>1.1. Требования к результатам освоения основной профессиональной образовательной программы (выписка из ГОС СПО по специальности – модели выпускника).</a:t>
            </a:r>
            <a:r>
              <a:rPr lang="uk-UA" sz="2400" dirty="0">
                <a:ea typeface="Calibri"/>
                <a:cs typeface="Times New Roman"/>
              </a:rPr>
              <a:t/>
            </a:r>
            <a:br>
              <a:rPr lang="uk-UA" sz="2400" dirty="0">
                <a:ea typeface="Calibri"/>
                <a:cs typeface="Times New Roman"/>
              </a:rPr>
            </a:br>
            <a:r>
              <a:rPr lang="ru-RU" sz="3200" dirty="0" smtClean="0">
                <a:effectLst/>
                <a:latin typeface="Times New Roman"/>
                <a:ea typeface="Times New Roman"/>
                <a:cs typeface="Times New Roman"/>
              </a:rPr>
              <a:t>1.2. Требования к знаниям, умениям, практическому опыту по дисциплине (выписка из ГОС СПО по специальности).</a:t>
            </a:r>
            <a:r>
              <a:rPr lang="uk-UA" sz="2400" dirty="0">
                <a:ea typeface="Calibri"/>
                <a:cs typeface="Times New Roman"/>
              </a:rPr>
              <a:t/>
            </a:r>
            <a:br>
              <a:rPr lang="uk-UA" sz="2400" dirty="0">
                <a:ea typeface="Calibri"/>
                <a:cs typeface="Times New Roman"/>
              </a:rPr>
            </a:br>
            <a:endParaRPr lang="uk-UA" sz="3200" dirty="0">
              <a:latin typeface="Times New Roman" pitchFamily="18" charset="0"/>
              <a:cs typeface="Times New Roman" pitchFamily="18" charset="0"/>
            </a:endParaRPr>
          </a:p>
        </p:txBody>
      </p:sp>
    </p:spTree>
    <p:extLst>
      <p:ext uri="{BB962C8B-B14F-4D97-AF65-F5344CB8AC3E}">
        <p14:creationId xmlns="" xmlns:p14="http://schemas.microsoft.com/office/powerpoint/2010/main" val="41287384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322714"/>
          </a:xfrm>
        </p:spPr>
        <p:txBody>
          <a:bodyPr>
            <a:normAutofit fontScale="90000"/>
          </a:bodyPr>
          <a:lstStyle/>
          <a:p>
            <a:pPr algn="just">
              <a:lnSpc>
                <a:spcPct val="115000"/>
              </a:lnSpc>
              <a:spcAft>
                <a:spcPts val="0"/>
              </a:spcAft>
            </a:pPr>
            <a:r>
              <a:rPr lang="ru-RU" sz="2400" b="1" u="sng" dirty="0" smtClean="0">
                <a:effectLst/>
                <a:latin typeface="Times New Roman"/>
                <a:ea typeface="Times New Roman"/>
                <a:cs typeface="Times New Roman"/>
              </a:rPr>
              <a:t>Блок 2</a:t>
            </a:r>
            <a:r>
              <a:rPr lang="ru-RU" sz="2400" dirty="0" smtClean="0">
                <a:effectLst/>
                <a:latin typeface="Times New Roman"/>
                <a:ea typeface="Times New Roman"/>
                <a:cs typeface="Times New Roman"/>
              </a:rPr>
              <a:t> ПРОГРАММНО-ПЛАНИРУЮЩАЯ ДОКУМЕНТАЦИЯ</a:t>
            </a:r>
            <a:r>
              <a:rPr lang="uk-UA" sz="1800" dirty="0">
                <a:ea typeface="Calibri"/>
                <a:cs typeface="Times New Roman"/>
              </a:rPr>
              <a:t/>
            </a:r>
            <a:br>
              <a:rPr lang="uk-UA" sz="1800" dirty="0">
                <a:ea typeface="Calibri"/>
                <a:cs typeface="Times New Roman"/>
              </a:rPr>
            </a:br>
            <a:r>
              <a:rPr lang="ru-RU" sz="2400" dirty="0" smtClean="0">
                <a:effectLst/>
                <a:latin typeface="Times New Roman"/>
                <a:ea typeface="Times New Roman"/>
                <a:cs typeface="Times New Roman"/>
              </a:rPr>
              <a:t>2.1. Примерная программа дисциплины (профессионального модуля) (</a:t>
            </a:r>
            <a:r>
              <a:rPr lang="ru-RU" sz="2400" i="1" dirty="0" smtClean="0">
                <a:effectLst/>
                <a:latin typeface="Times New Roman"/>
                <a:ea typeface="Times New Roman"/>
                <a:cs typeface="Times New Roman"/>
              </a:rPr>
              <a:t>при наличии</a:t>
            </a:r>
            <a:r>
              <a:rPr lang="ru-RU" sz="2400" dirty="0" smtClean="0">
                <a:effectLst/>
                <a:latin typeface="Times New Roman"/>
                <a:ea typeface="Times New Roman"/>
                <a:cs typeface="Times New Roman"/>
              </a:rPr>
              <a:t>).</a:t>
            </a:r>
            <a:r>
              <a:rPr lang="uk-UA" sz="1800" dirty="0">
                <a:ea typeface="Calibri"/>
                <a:cs typeface="Times New Roman"/>
              </a:rPr>
              <a:t/>
            </a:r>
            <a:br>
              <a:rPr lang="uk-UA" sz="1800" dirty="0">
                <a:ea typeface="Calibri"/>
                <a:cs typeface="Times New Roman"/>
              </a:rPr>
            </a:br>
            <a:r>
              <a:rPr lang="ru-RU" sz="2400" dirty="0" smtClean="0">
                <a:effectLst/>
                <a:latin typeface="Times New Roman"/>
                <a:ea typeface="Times New Roman"/>
                <a:cs typeface="Times New Roman"/>
              </a:rPr>
              <a:t>2.2. Рабочая учебная программа дисциплины (профессионального модуля), которая включает календарное планирование занятий.</a:t>
            </a:r>
            <a:r>
              <a:rPr lang="uk-UA" sz="1800" dirty="0">
                <a:ea typeface="Calibri"/>
                <a:cs typeface="Times New Roman"/>
              </a:rPr>
              <a:t/>
            </a:r>
            <a:br>
              <a:rPr lang="uk-UA" sz="1800" dirty="0">
                <a:ea typeface="Calibri"/>
                <a:cs typeface="Times New Roman"/>
              </a:rPr>
            </a:br>
            <a:r>
              <a:rPr lang="ru-RU" sz="2400" dirty="0" smtClean="0">
                <a:effectLst/>
                <a:latin typeface="Times New Roman"/>
                <a:ea typeface="Times New Roman"/>
                <a:cs typeface="Times New Roman"/>
              </a:rPr>
              <a:t>2.3. Комплект планов учебных занятий (междисциплинарных курсов) (технологических карт преподавателя).</a:t>
            </a:r>
            <a:r>
              <a:rPr lang="uk-UA" sz="1800" dirty="0">
                <a:ea typeface="Calibri"/>
                <a:cs typeface="Times New Roman"/>
              </a:rPr>
              <a:t/>
            </a:r>
            <a:br>
              <a:rPr lang="uk-UA" sz="1800" dirty="0">
                <a:ea typeface="Calibri"/>
                <a:cs typeface="Times New Roman"/>
              </a:rPr>
            </a:br>
            <a:r>
              <a:rPr lang="ru-RU" sz="2400" dirty="0" smtClean="0">
                <a:effectLst/>
                <a:latin typeface="Times New Roman"/>
                <a:ea typeface="Times New Roman"/>
                <a:cs typeface="Times New Roman"/>
              </a:rPr>
              <a:t>2.4. Перечень учебно-производственных работ и упражнений (для учебной практики), индивидуальных заданий (для практики по профилю специальности) с рабочей учебной программой практики.</a:t>
            </a:r>
            <a:r>
              <a:rPr lang="uk-UA" sz="1800" dirty="0">
                <a:ea typeface="Calibri"/>
                <a:cs typeface="Times New Roman"/>
              </a:rPr>
              <a:t/>
            </a:r>
            <a:br>
              <a:rPr lang="uk-UA" sz="1800" dirty="0">
                <a:ea typeface="Calibri"/>
                <a:cs typeface="Times New Roman"/>
              </a:rPr>
            </a:br>
            <a:r>
              <a:rPr lang="ru-RU" sz="2400" dirty="0" smtClean="0">
                <a:effectLst/>
                <a:latin typeface="Times New Roman"/>
                <a:ea typeface="Times New Roman"/>
                <a:cs typeface="Times New Roman"/>
              </a:rPr>
              <a:t>2.5. Детальные программы производственной практики (при необходимости).</a:t>
            </a:r>
            <a:r>
              <a:rPr lang="uk-UA" sz="1800" dirty="0">
                <a:ea typeface="Calibri"/>
                <a:cs typeface="Times New Roman"/>
              </a:rPr>
              <a:t/>
            </a:r>
            <a:br>
              <a:rPr lang="uk-UA" sz="1800" dirty="0">
                <a:ea typeface="Calibri"/>
                <a:cs typeface="Times New Roman"/>
              </a:rPr>
            </a:br>
            <a:r>
              <a:rPr lang="ru-RU" sz="2400" dirty="0" smtClean="0">
                <a:effectLst/>
                <a:latin typeface="Times New Roman"/>
                <a:ea typeface="Times New Roman"/>
                <a:cs typeface="Times New Roman"/>
              </a:rPr>
              <a:t>2.6. Графики целевых выходов руководителя практики на базы производственной практики, (практики по профилю специальности).</a:t>
            </a:r>
            <a:r>
              <a:rPr lang="uk-UA" sz="1800" dirty="0">
                <a:ea typeface="Calibri"/>
                <a:cs typeface="Times New Roman"/>
              </a:rPr>
              <a:t/>
            </a:r>
            <a:br>
              <a:rPr lang="uk-UA" sz="1800" dirty="0">
                <a:ea typeface="Calibri"/>
                <a:cs typeface="Times New Roman"/>
              </a:rPr>
            </a:br>
            <a:endParaRPr lang="uk-UA" sz="2400" dirty="0">
              <a:latin typeface="Times New Roman" pitchFamily="18" charset="0"/>
              <a:cs typeface="Times New Roman" pitchFamily="18" charset="0"/>
            </a:endParaRPr>
          </a:p>
        </p:txBody>
      </p:sp>
    </p:spTree>
    <p:extLst>
      <p:ext uri="{BB962C8B-B14F-4D97-AF65-F5344CB8AC3E}">
        <p14:creationId xmlns="" xmlns:p14="http://schemas.microsoft.com/office/powerpoint/2010/main" val="15962042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394722"/>
          </a:xfrm>
        </p:spPr>
        <p:txBody>
          <a:bodyPr>
            <a:normAutofit/>
          </a:bodyPr>
          <a:lstStyle/>
          <a:p>
            <a:pPr marL="630555" indent="-630555" algn="l">
              <a:lnSpc>
                <a:spcPct val="115000"/>
              </a:lnSpc>
              <a:spcAft>
                <a:spcPts val="0"/>
              </a:spcAft>
            </a:pPr>
            <a:r>
              <a:rPr lang="ru-RU" sz="2400" b="1" u="sng" dirty="0" smtClean="0">
                <a:effectLst/>
                <a:latin typeface="Times New Roman"/>
                <a:ea typeface="Times New Roman"/>
                <a:cs typeface="Times New Roman"/>
              </a:rPr>
              <a:t>Блок 3</a:t>
            </a:r>
            <a:r>
              <a:rPr lang="ru-RU" sz="2400" dirty="0" smtClean="0">
                <a:effectLst/>
                <a:latin typeface="Times New Roman"/>
                <a:ea typeface="Times New Roman"/>
                <a:cs typeface="Times New Roman"/>
              </a:rPr>
              <a:t> ОБЕСПЕЧЕННОСТЬ ДИСЦИПЛИНЫ УЧЕБНО-МЕТОДИЧЕСКОЙ ЛИТЕРАТУРОЙ</a:t>
            </a:r>
            <a:r>
              <a:rPr lang="uk-UA" sz="2400" dirty="0">
                <a:ea typeface="Calibri"/>
                <a:cs typeface="Times New Roman"/>
              </a:rPr>
              <a:t/>
            </a:r>
            <a:br>
              <a:rPr lang="uk-UA" sz="2400" dirty="0">
                <a:ea typeface="Calibri"/>
                <a:cs typeface="Times New Roman"/>
              </a:rPr>
            </a:br>
            <a:r>
              <a:rPr lang="ru-RU" sz="2400" dirty="0" smtClean="0">
                <a:effectLst/>
                <a:latin typeface="Times New Roman"/>
                <a:ea typeface="Times New Roman"/>
                <a:cs typeface="Times New Roman"/>
              </a:rPr>
              <a:t>3.1. Учебная литература (в том числе на электронном носителе):</a:t>
            </a:r>
            <a:r>
              <a:rPr lang="uk-UA" sz="2400" dirty="0">
                <a:ea typeface="Calibri"/>
                <a:cs typeface="Times New Roman"/>
              </a:rPr>
              <a:t/>
            </a:r>
            <a:br>
              <a:rPr lang="uk-UA" sz="2400" dirty="0">
                <a:ea typeface="Calibri"/>
                <a:cs typeface="Times New Roman"/>
              </a:rPr>
            </a:br>
            <a:r>
              <a:rPr lang="ru-RU" sz="2400" dirty="0" smtClean="0">
                <a:effectLst/>
                <a:latin typeface="Times New Roman"/>
                <a:ea typeface="Times New Roman"/>
                <a:cs typeface="Times New Roman"/>
              </a:rPr>
              <a:t>3.1.1. Учебники.</a:t>
            </a:r>
            <a:r>
              <a:rPr lang="uk-UA" sz="2400" dirty="0">
                <a:ea typeface="Calibri"/>
                <a:cs typeface="Times New Roman"/>
              </a:rPr>
              <a:t/>
            </a:r>
            <a:br>
              <a:rPr lang="uk-UA" sz="2400" dirty="0">
                <a:ea typeface="Calibri"/>
                <a:cs typeface="Times New Roman"/>
              </a:rPr>
            </a:br>
            <a:r>
              <a:rPr lang="ru-RU" sz="2400" dirty="0" smtClean="0">
                <a:effectLst/>
                <a:latin typeface="Times New Roman"/>
                <a:ea typeface="Times New Roman"/>
                <a:cs typeface="Times New Roman"/>
              </a:rPr>
              <a:t>3.1.2. Учебные пособия.</a:t>
            </a:r>
            <a:r>
              <a:rPr lang="uk-UA" sz="2400" dirty="0">
                <a:ea typeface="Calibri"/>
                <a:cs typeface="Times New Roman"/>
              </a:rPr>
              <a:t/>
            </a:r>
            <a:br>
              <a:rPr lang="uk-UA" sz="2400" dirty="0">
                <a:ea typeface="Calibri"/>
                <a:cs typeface="Times New Roman"/>
              </a:rPr>
            </a:br>
            <a:r>
              <a:rPr lang="ru-RU" sz="2400" dirty="0" smtClean="0">
                <a:effectLst/>
                <a:latin typeface="Times New Roman"/>
                <a:ea typeface="Times New Roman"/>
                <a:cs typeface="Times New Roman"/>
              </a:rPr>
              <a:t>3.1.3. Конспекты лекций.</a:t>
            </a:r>
            <a:r>
              <a:rPr lang="uk-UA" sz="2400" dirty="0">
                <a:ea typeface="Calibri"/>
                <a:cs typeface="Times New Roman"/>
              </a:rPr>
              <a:t/>
            </a:r>
            <a:br>
              <a:rPr lang="uk-UA" sz="2400" dirty="0">
                <a:ea typeface="Calibri"/>
                <a:cs typeface="Times New Roman"/>
              </a:rPr>
            </a:br>
            <a:r>
              <a:rPr lang="ru-RU" sz="2400" dirty="0" smtClean="0">
                <a:effectLst/>
                <a:latin typeface="Times New Roman"/>
                <a:ea typeface="Times New Roman"/>
                <a:cs typeface="Times New Roman"/>
              </a:rPr>
              <a:t>3.1.4. Справочники, задачники, хрестоматии.</a:t>
            </a:r>
            <a:r>
              <a:rPr lang="uk-UA" sz="2400" dirty="0">
                <a:ea typeface="Calibri"/>
                <a:cs typeface="Times New Roman"/>
              </a:rPr>
              <a:t/>
            </a:r>
            <a:br>
              <a:rPr lang="uk-UA" sz="2400" dirty="0">
                <a:ea typeface="Calibri"/>
                <a:cs typeface="Times New Roman"/>
              </a:rPr>
            </a:br>
            <a:r>
              <a:rPr lang="ru-RU" sz="2400" dirty="0" smtClean="0">
                <a:effectLst/>
                <a:latin typeface="Times New Roman"/>
                <a:ea typeface="Times New Roman"/>
                <a:cs typeface="Times New Roman"/>
              </a:rPr>
              <a:t>3.1.5. Каталоги, альбомы.</a:t>
            </a:r>
            <a:r>
              <a:rPr lang="uk-UA" sz="2400" dirty="0">
                <a:ea typeface="Calibri"/>
                <a:cs typeface="Times New Roman"/>
              </a:rPr>
              <a:t/>
            </a:r>
            <a:br>
              <a:rPr lang="uk-UA" sz="2400" dirty="0">
                <a:ea typeface="Calibri"/>
                <a:cs typeface="Times New Roman"/>
              </a:rPr>
            </a:br>
            <a:r>
              <a:rPr lang="ru-RU" sz="2400" dirty="0" smtClean="0">
                <a:effectLst/>
                <a:latin typeface="Times New Roman"/>
                <a:ea typeface="Times New Roman"/>
                <a:cs typeface="Times New Roman"/>
              </a:rPr>
              <a:t>3.2. Методическая литература:</a:t>
            </a:r>
            <a:r>
              <a:rPr lang="uk-UA" sz="2400" dirty="0">
                <a:ea typeface="Calibri"/>
                <a:cs typeface="Times New Roman"/>
              </a:rPr>
              <a:t/>
            </a:r>
            <a:br>
              <a:rPr lang="uk-UA" sz="2400" dirty="0">
                <a:ea typeface="Calibri"/>
                <a:cs typeface="Times New Roman"/>
              </a:rPr>
            </a:br>
            <a:r>
              <a:rPr lang="ru-RU" sz="2400" dirty="0" smtClean="0">
                <a:effectLst/>
                <a:latin typeface="Times New Roman"/>
                <a:ea typeface="Times New Roman"/>
                <a:cs typeface="Times New Roman"/>
              </a:rPr>
              <a:t>3.2.1. Методические пособия.</a:t>
            </a:r>
            <a:r>
              <a:rPr lang="uk-UA" sz="2400" dirty="0">
                <a:ea typeface="Calibri"/>
                <a:cs typeface="Times New Roman"/>
              </a:rPr>
              <a:t/>
            </a:r>
            <a:br>
              <a:rPr lang="uk-UA" sz="2400" dirty="0">
                <a:ea typeface="Calibri"/>
                <a:cs typeface="Times New Roman"/>
              </a:rPr>
            </a:br>
            <a:r>
              <a:rPr lang="ru-RU" sz="2400" dirty="0" smtClean="0">
                <a:effectLst/>
                <a:latin typeface="Times New Roman"/>
                <a:ea typeface="Times New Roman"/>
                <a:cs typeface="Times New Roman"/>
              </a:rPr>
              <a:t>3.2.2. Методические рекомендации, методические разработки, методические указания.</a:t>
            </a:r>
            <a:r>
              <a:rPr lang="uk-UA" sz="2400" dirty="0">
                <a:ea typeface="Calibri"/>
                <a:cs typeface="Times New Roman"/>
              </a:rPr>
              <a:t/>
            </a:r>
            <a:br>
              <a:rPr lang="uk-UA" sz="2400" dirty="0">
                <a:ea typeface="Calibri"/>
                <a:cs typeface="Times New Roman"/>
              </a:rPr>
            </a:br>
            <a:endParaRPr lang="uk-UA" sz="2400" dirty="0">
              <a:latin typeface="Times New Roman" pitchFamily="18" charset="0"/>
              <a:cs typeface="Times New Roman" pitchFamily="18" charset="0"/>
            </a:endParaRPr>
          </a:p>
        </p:txBody>
      </p:sp>
    </p:spTree>
    <p:extLst>
      <p:ext uri="{BB962C8B-B14F-4D97-AF65-F5344CB8AC3E}">
        <p14:creationId xmlns="" xmlns:p14="http://schemas.microsoft.com/office/powerpoint/2010/main" val="7656881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322714"/>
          </a:xfrm>
        </p:spPr>
        <p:txBody>
          <a:bodyPr>
            <a:noAutofit/>
          </a:bodyPr>
          <a:lstStyle/>
          <a:p>
            <a:pPr indent="450215">
              <a:lnSpc>
                <a:spcPct val="115000"/>
              </a:lnSpc>
              <a:spcAft>
                <a:spcPts val="0"/>
              </a:spcAft>
            </a:pPr>
            <a:r>
              <a:rPr lang="ru-RU" sz="2000" b="1" u="sng" dirty="0" smtClean="0">
                <a:effectLst/>
                <a:latin typeface="Times New Roman"/>
                <a:ea typeface="Times New Roman"/>
                <a:cs typeface="Times New Roman"/>
              </a:rPr>
              <a:t>Блок 4</a:t>
            </a:r>
            <a:r>
              <a:rPr lang="ru-RU" sz="2000" dirty="0" smtClean="0">
                <a:effectLst/>
                <a:latin typeface="Times New Roman"/>
                <a:ea typeface="Times New Roman"/>
                <a:cs typeface="Times New Roman"/>
              </a:rPr>
              <a:t> СРЕДСТВА ОБУЧЕНИЯ</a:t>
            </a:r>
            <a:r>
              <a:rPr lang="uk-UA" sz="2000" dirty="0">
                <a:ea typeface="Calibri"/>
                <a:cs typeface="Times New Roman"/>
              </a:rPr>
              <a:t/>
            </a:r>
            <a:br>
              <a:rPr lang="uk-UA" sz="2000" dirty="0">
                <a:ea typeface="Calibri"/>
                <a:cs typeface="Times New Roman"/>
              </a:rPr>
            </a:br>
            <a:r>
              <a:rPr lang="ru-RU" sz="2000" dirty="0" smtClean="0">
                <a:effectLst/>
                <a:latin typeface="Times New Roman"/>
                <a:ea typeface="Times New Roman"/>
                <a:cs typeface="Times New Roman"/>
              </a:rPr>
              <a:t>4.1. Комплект методического обеспечения аудиторных занятий (по дисциплине или междисциплинарному курсу):</a:t>
            </a:r>
            <a:r>
              <a:rPr lang="uk-UA" sz="2000" dirty="0">
                <a:ea typeface="Calibri"/>
                <a:cs typeface="Times New Roman"/>
              </a:rPr>
              <a:t/>
            </a:r>
            <a:br>
              <a:rPr lang="uk-UA" sz="2000" dirty="0">
                <a:ea typeface="Calibri"/>
                <a:cs typeface="Times New Roman"/>
              </a:rPr>
            </a:br>
            <a:r>
              <a:rPr lang="ru-RU" sz="2000" dirty="0" smtClean="0">
                <a:effectLst/>
                <a:latin typeface="Times New Roman"/>
                <a:ea typeface="Times New Roman"/>
                <a:cs typeface="Times New Roman"/>
              </a:rPr>
              <a:t>4.1.1. Рабочая тетрадь по дисциплине.</a:t>
            </a:r>
            <a:r>
              <a:rPr lang="uk-UA" sz="2000" dirty="0">
                <a:ea typeface="Calibri"/>
                <a:cs typeface="Times New Roman"/>
              </a:rPr>
              <a:t/>
            </a:r>
            <a:br>
              <a:rPr lang="uk-UA" sz="2000" dirty="0">
                <a:ea typeface="Calibri"/>
                <a:cs typeface="Times New Roman"/>
              </a:rPr>
            </a:br>
            <a:r>
              <a:rPr lang="ru-RU" sz="2000" dirty="0" smtClean="0">
                <a:effectLst/>
                <a:latin typeface="Times New Roman"/>
                <a:ea typeface="Times New Roman"/>
                <a:cs typeface="Times New Roman"/>
              </a:rPr>
              <a:t>4.1.2. Тематические «копилки»: комплекты технологических задач и производственных ситуаций, разработки деловых и ролевых игр и т.д.</a:t>
            </a:r>
            <a:r>
              <a:rPr lang="uk-UA" sz="2000" dirty="0">
                <a:ea typeface="Calibri"/>
                <a:cs typeface="Times New Roman"/>
              </a:rPr>
              <a:t/>
            </a:r>
            <a:br>
              <a:rPr lang="uk-UA" sz="2000" dirty="0">
                <a:ea typeface="Calibri"/>
                <a:cs typeface="Times New Roman"/>
              </a:rPr>
            </a:br>
            <a:r>
              <a:rPr lang="ru-RU" sz="2000" dirty="0" smtClean="0">
                <a:effectLst/>
                <a:latin typeface="Times New Roman"/>
                <a:ea typeface="Times New Roman"/>
                <a:cs typeface="Times New Roman"/>
              </a:rPr>
              <a:t>4.1.3. Методические рекомендации (указания) по выполнению лабораторно-практических работ.</a:t>
            </a:r>
            <a:r>
              <a:rPr lang="uk-UA" sz="2000" dirty="0">
                <a:ea typeface="Calibri"/>
                <a:cs typeface="Times New Roman"/>
              </a:rPr>
              <a:t/>
            </a:r>
            <a:br>
              <a:rPr lang="uk-UA" sz="2000" dirty="0">
                <a:ea typeface="Calibri"/>
                <a:cs typeface="Times New Roman"/>
              </a:rPr>
            </a:br>
            <a:r>
              <a:rPr lang="ru-RU" sz="2000" dirty="0" smtClean="0">
                <a:effectLst/>
                <a:latin typeface="Times New Roman"/>
                <a:ea typeface="SimSun"/>
                <a:cs typeface="Times New Roman"/>
              </a:rPr>
              <a:t>4.2. Методическое сопровождение учебной практики :</a:t>
            </a:r>
            <a:r>
              <a:rPr lang="uk-UA" sz="2000" dirty="0">
                <a:ea typeface="Calibri"/>
                <a:cs typeface="Times New Roman"/>
              </a:rPr>
              <a:t/>
            </a:r>
            <a:br>
              <a:rPr lang="uk-UA" sz="2000" dirty="0">
                <a:ea typeface="Calibri"/>
                <a:cs typeface="Times New Roman"/>
              </a:rPr>
            </a:br>
            <a:r>
              <a:rPr lang="ru-RU" sz="2000" dirty="0" smtClean="0">
                <a:effectLst/>
                <a:latin typeface="Times New Roman"/>
                <a:ea typeface="Times New Roman"/>
                <a:cs typeface="Times New Roman"/>
              </a:rPr>
              <a:t>4.2.1. Тематические «копилки» – комплекты инструкционных карт, технологических задач и производственных ситуаций, разработки деловых и ролевых игр и т.д.</a:t>
            </a:r>
            <a:r>
              <a:rPr lang="uk-UA" sz="2000" dirty="0">
                <a:ea typeface="Calibri"/>
                <a:cs typeface="Times New Roman"/>
              </a:rPr>
              <a:t/>
            </a:r>
            <a:br>
              <a:rPr lang="uk-UA" sz="2000" dirty="0">
                <a:ea typeface="Calibri"/>
                <a:cs typeface="Times New Roman"/>
              </a:rPr>
            </a:br>
            <a:r>
              <a:rPr lang="ru-RU" sz="2000" dirty="0" smtClean="0">
                <a:effectLst/>
                <a:latin typeface="Times New Roman"/>
                <a:ea typeface="Times New Roman"/>
                <a:cs typeface="Times New Roman"/>
              </a:rPr>
              <a:t>4.2.2. Методические рекомендации (указания) по выполнению практических работ.</a:t>
            </a:r>
            <a:r>
              <a:rPr lang="uk-UA" sz="2000" dirty="0">
                <a:ea typeface="Calibri"/>
                <a:cs typeface="Times New Roman"/>
              </a:rPr>
              <a:t/>
            </a:r>
            <a:br>
              <a:rPr lang="uk-UA" sz="2000" dirty="0">
                <a:ea typeface="Calibri"/>
                <a:cs typeface="Times New Roman"/>
              </a:rPr>
            </a:br>
            <a:r>
              <a:rPr lang="ru-RU" sz="2000" dirty="0" smtClean="0">
                <a:effectLst/>
                <a:latin typeface="Times New Roman"/>
                <a:ea typeface="Times New Roman"/>
                <a:cs typeface="Times New Roman"/>
              </a:rPr>
              <a:t>4.2.3. Критерии оценок по учебной практике.</a:t>
            </a:r>
            <a:r>
              <a:rPr lang="uk-UA" sz="2000" dirty="0">
                <a:ea typeface="Calibri"/>
                <a:cs typeface="Times New Roman"/>
              </a:rPr>
              <a:t/>
            </a:r>
            <a:br>
              <a:rPr lang="uk-UA" sz="2000" dirty="0">
                <a:ea typeface="Calibri"/>
                <a:cs typeface="Times New Roman"/>
              </a:rPr>
            </a:br>
            <a:r>
              <a:rPr lang="ru-RU" sz="2000" dirty="0" smtClean="0">
                <a:effectLst/>
                <a:latin typeface="Times New Roman"/>
                <a:ea typeface="Times New Roman"/>
                <a:cs typeface="Times New Roman"/>
              </a:rPr>
              <a:t>4.2.4. Методические рекомендации для руководителя производственной практики.</a:t>
            </a:r>
            <a:r>
              <a:rPr lang="uk-UA" sz="2200" dirty="0">
                <a:ea typeface="Calibri"/>
                <a:cs typeface="Times New Roman"/>
              </a:rPr>
              <a:t/>
            </a:r>
            <a:br>
              <a:rPr lang="uk-UA" sz="2200" dirty="0">
                <a:ea typeface="Calibri"/>
                <a:cs typeface="Times New Roman"/>
              </a:rPr>
            </a:br>
            <a:endParaRPr lang="uk-UA" sz="2200" dirty="0">
              <a:latin typeface="Times New Roman" pitchFamily="18" charset="0"/>
              <a:cs typeface="Times New Roman" pitchFamily="18" charset="0"/>
            </a:endParaRPr>
          </a:p>
        </p:txBody>
      </p:sp>
    </p:spTree>
    <p:extLst>
      <p:ext uri="{BB962C8B-B14F-4D97-AF65-F5344CB8AC3E}">
        <p14:creationId xmlns="" xmlns:p14="http://schemas.microsoft.com/office/powerpoint/2010/main" val="23759977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322714"/>
          </a:xfrm>
        </p:spPr>
        <p:txBody>
          <a:bodyPr>
            <a:normAutofit fontScale="90000"/>
          </a:bodyPr>
          <a:lstStyle/>
          <a:p>
            <a:pPr indent="450215" algn="l">
              <a:lnSpc>
                <a:spcPct val="115000"/>
              </a:lnSpc>
              <a:spcAft>
                <a:spcPts val="0"/>
              </a:spcAft>
            </a:pPr>
            <a:r>
              <a:rPr lang="ru-RU" sz="2400" dirty="0" smtClean="0">
                <a:effectLst/>
                <a:latin typeface="Times New Roman"/>
                <a:ea typeface="SimSun"/>
                <a:cs typeface="Times New Roman"/>
              </a:rPr>
              <a:t>4.3. Методическое сопровождение практики по профилю специальности (для  ППССЗ):</a:t>
            </a:r>
            <a:r>
              <a:rPr lang="uk-UA" sz="1800" dirty="0">
                <a:ea typeface="Calibri"/>
                <a:cs typeface="Times New Roman"/>
              </a:rPr>
              <a:t/>
            </a:r>
            <a:br>
              <a:rPr lang="uk-UA" sz="1800" dirty="0">
                <a:ea typeface="Calibri"/>
                <a:cs typeface="Times New Roman"/>
              </a:rPr>
            </a:br>
            <a:r>
              <a:rPr lang="ru-RU" sz="2400" dirty="0" smtClean="0">
                <a:effectLst/>
                <a:latin typeface="Times New Roman"/>
                <a:ea typeface="Times New Roman"/>
                <a:cs typeface="Times New Roman"/>
              </a:rPr>
              <a:t>4.3.1. Образцы отчетной документации студентов по практике (дневники, структура отчета и т.п.).</a:t>
            </a:r>
            <a:r>
              <a:rPr lang="uk-UA" sz="1800" dirty="0">
                <a:ea typeface="Calibri"/>
                <a:cs typeface="Times New Roman"/>
              </a:rPr>
              <a:t/>
            </a:r>
            <a:br>
              <a:rPr lang="uk-UA" sz="1800" dirty="0">
                <a:ea typeface="Calibri"/>
                <a:cs typeface="Times New Roman"/>
              </a:rPr>
            </a:br>
            <a:r>
              <a:rPr lang="ru-RU" sz="2400" dirty="0" smtClean="0">
                <a:effectLst/>
                <a:latin typeface="Times New Roman"/>
                <a:ea typeface="Times New Roman"/>
                <a:cs typeface="Times New Roman"/>
              </a:rPr>
              <a:t>4.3.2. Методические рекомендации для студентов-практикантов.</a:t>
            </a:r>
            <a:r>
              <a:rPr lang="uk-UA" sz="1800" dirty="0">
                <a:ea typeface="Calibri"/>
                <a:cs typeface="Times New Roman"/>
              </a:rPr>
              <a:t/>
            </a:r>
            <a:br>
              <a:rPr lang="uk-UA" sz="1800" dirty="0">
                <a:ea typeface="Calibri"/>
                <a:cs typeface="Times New Roman"/>
              </a:rPr>
            </a:br>
            <a:r>
              <a:rPr lang="ru-RU" sz="2400" dirty="0" smtClean="0">
                <a:effectLst/>
                <a:latin typeface="Times New Roman"/>
                <a:ea typeface="Times New Roman"/>
                <a:cs typeface="Times New Roman"/>
              </a:rPr>
              <a:t>4.3.3. Критерии оценок по практике.</a:t>
            </a:r>
            <a:r>
              <a:rPr lang="uk-UA" sz="1800" dirty="0">
                <a:ea typeface="Calibri"/>
                <a:cs typeface="Times New Roman"/>
              </a:rPr>
              <a:t/>
            </a:r>
            <a:br>
              <a:rPr lang="uk-UA" sz="1800" dirty="0">
                <a:ea typeface="Calibri"/>
                <a:cs typeface="Times New Roman"/>
              </a:rPr>
            </a:br>
            <a:r>
              <a:rPr lang="ru-RU" sz="2400" dirty="0" smtClean="0">
                <a:effectLst/>
                <a:latin typeface="Times New Roman"/>
                <a:ea typeface="Times New Roman"/>
                <a:cs typeface="Times New Roman"/>
              </a:rPr>
              <a:t>4.3.4. Методические рекомендации для руководителя практики.</a:t>
            </a:r>
            <a:r>
              <a:rPr lang="uk-UA" sz="1800" dirty="0">
                <a:ea typeface="Calibri"/>
                <a:cs typeface="Times New Roman"/>
              </a:rPr>
              <a:t/>
            </a:r>
            <a:br>
              <a:rPr lang="uk-UA" sz="1800" dirty="0">
                <a:ea typeface="Calibri"/>
                <a:cs typeface="Times New Roman"/>
              </a:rPr>
            </a:br>
            <a:r>
              <a:rPr lang="ru-RU" sz="2400" dirty="0" smtClean="0">
                <a:effectLst/>
                <a:latin typeface="Times New Roman"/>
                <a:ea typeface="Times New Roman"/>
                <a:cs typeface="Times New Roman"/>
              </a:rPr>
              <a:t>4.4.	Учебно-наглядные пособия:</a:t>
            </a:r>
            <a:r>
              <a:rPr lang="uk-UA" sz="1800" dirty="0">
                <a:ea typeface="Calibri"/>
                <a:cs typeface="Times New Roman"/>
              </a:rPr>
              <a:t/>
            </a:r>
            <a:br>
              <a:rPr lang="uk-UA" sz="1800" dirty="0">
                <a:ea typeface="Calibri"/>
                <a:cs typeface="Times New Roman"/>
              </a:rPr>
            </a:br>
            <a:r>
              <a:rPr lang="ru-RU" sz="2400" dirty="0" smtClean="0">
                <a:effectLst/>
                <a:latin typeface="Times New Roman"/>
                <a:ea typeface="Times New Roman"/>
                <a:cs typeface="Times New Roman"/>
              </a:rPr>
              <a:t>4.4.1. Изобразительные пособия (схемы, таблицы, плакаты, чертежи и др.).</a:t>
            </a:r>
            <a:r>
              <a:rPr lang="uk-UA" sz="1800" dirty="0">
                <a:ea typeface="Calibri"/>
                <a:cs typeface="Times New Roman"/>
              </a:rPr>
              <a:t/>
            </a:r>
            <a:br>
              <a:rPr lang="uk-UA" sz="1800" dirty="0">
                <a:ea typeface="Calibri"/>
                <a:cs typeface="Times New Roman"/>
              </a:rPr>
            </a:br>
            <a:r>
              <a:rPr lang="ru-RU" sz="2400" dirty="0" smtClean="0">
                <a:effectLst/>
                <a:latin typeface="Times New Roman"/>
                <a:ea typeface="Times New Roman"/>
                <a:cs typeface="Times New Roman"/>
              </a:rPr>
              <a:t>4.4.2. Натуральные пособия (модели, макеты, муляжи, приборы и др.).</a:t>
            </a:r>
            <a:r>
              <a:rPr lang="uk-UA" sz="1800" dirty="0">
                <a:ea typeface="Calibri"/>
                <a:cs typeface="Times New Roman"/>
              </a:rPr>
              <a:t/>
            </a:r>
            <a:br>
              <a:rPr lang="uk-UA" sz="1800" dirty="0">
                <a:ea typeface="Calibri"/>
                <a:cs typeface="Times New Roman"/>
              </a:rPr>
            </a:br>
            <a:r>
              <a:rPr lang="ru-RU" sz="2400" dirty="0" smtClean="0">
                <a:effectLst/>
                <a:latin typeface="Times New Roman"/>
                <a:ea typeface="Times New Roman"/>
                <a:cs typeface="Times New Roman"/>
              </a:rPr>
              <a:t>4.4.3. Мультимедийные презентации.</a:t>
            </a:r>
            <a:r>
              <a:rPr lang="uk-UA" sz="1800" dirty="0">
                <a:ea typeface="Calibri"/>
                <a:cs typeface="Times New Roman"/>
              </a:rPr>
              <a:t/>
            </a:r>
            <a:br>
              <a:rPr lang="uk-UA" sz="1800" dirty="0">
                <a:ea typeface="Calibri"/>
                <a:cs typeface="Times New Roman"/>
              </a:rPr>
            </a:br>
            <a:r>
              <a:rPr lang="ru-RU" sz="2400" dirty="0" smtClean="0">
                <a:effectLst/>
                <a:latin typeface="Times New Roman"/>
                <a:ea typeface="Times New Roman"/>
                <a:cs typeface="Times New Roman"/>
              </a:rPr>
              <a:t>4.5.	Технические средства обучения.</a:t>
            </a:r>
            <a:r>
              <a:rPr lang="uk-UA" sz="1800" dirty="0">
                <a:ea typeface="Calibri"/>
                <a:cs typeface="Times New Roman"/>
              </a:rPr>
              <a:t/>
            </a:r>
            <a:br>
              <a:rPr lang="uk-UA" sz="1800" dirty="0">
                <a:ea typeface="Calibri"/>
                <a:cs typeface="Times New Roman"/>
              </a:rPr>
            </a:br>
            <a:endParaRPr lang="uk-UA" sz="2400" dirty="0">
              <a:latin typeface="Times New Roman" pitchFamily="18" charset="0"/>
              <a:cs typeface="Times New Roman" pitchFamily="18" charset="0"/>
            </a:endParaRPr>
          </a:p>
        </p:txBody>
      </p:sp>
    </p:spTree>
    <p:extLst>
      <p:ext uri="{BB962C8B-B14F-4D97-AF65-F5344CB8AC3E}">
        <p14:creationId xmlns="" xmlns:p14="http://schemas.microsoft.com/office/powerpoint/2010/main" val="17382712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394722"/>
          </a:xfrm>
        </p:spPr>
        <p:txBody>
          <a:bodyPr>
            <a:noAutofit/>
          </a:bodyPr>
          <a:lstStyle/>
          <a:p>
            <a:pPr algn="l"/>
            <a:r>
              <a:rPr lang="ru-RU" sz="2200" b="1" u="sng" dirty="0">
                <a:latin typeface="Times New Roman" pitchFamily="18" charset="0"/>
                <a:cs typeface="Times New Roman" pitchFamily="18" charset="0"/>
              </a:rPr>
              <a:t>Блок 5</a:t>
            </a:r>
            <a:r>
              <a:rPr lang="ru-RU" sz="2200" dirty="0">
                <a:latin typeface="Times New Roman" pitchFamily="18" charset="0"/>
                <a:cs typeface="Times New Roman" pitchFamily="18" charset="0"/>
              </a:rPr>
              <a:t> СРЕДСТВА КОНТРОЛЯ</a:t>
            </a:r>
            <a:r>
              <a:rPr lang="uk-UA" sz="2200" dirty="0">
                <a:latin typeface="Times New Roman" pitchFamily="18" charset="0"/>
                <a:cs typeface="Times New Roman" pitchFamily="18" charset="0"/>
              </a:rPr>
              <a:t/>
            </a:r>
            <a:br>
              <a:rPr lang="uk-UA" sz="2200" dirty="0">
                <a:latin typeface="Times New Roman" pitchFamily="18" charset="0"/>
                <a:cs typeface="Times New Roman" pitchFamily="18" charset="0"/>
              </a:rPr>
            </a:br>
            <a:r>
              <a:rPr lang="ru-RU" sz="2200" dirty="0">
                <a:latin typeface="Times New Roman" pitchFamily="18" charset="0"/>
                <a:cs typeface="Times New Roman" pitchFamily="18" charset="0"/>
              </a:rPr>
              <a:t>5.1. Руководство по оценке общих и профессиональных компетенций.</a:t>
            </a:r>
            <a:r>
              <a:rPr lang="uk-UA" sz="2200" dirty="0">
                <a:latin typeface="Times New Roman" pitchFamily="18" charset="0"/>
                <a:cs typeface="Times New Roman" pitchFamily="18" charset="0"/>
              </a:rPr>
              <a:t/>
            </a:r>
            <a:br>
              <a:rPr lang="uk-UA" sz="2200" dirty="0">
                <a:latin typeface="Times New Roman" pitchFamily="18" charset="0"/>
                <a:cs typeface="Times New Roman" pitchFamily="18" charset="0"/>
              </a:rPr>
            </a:br>
            <a:r>
              <a:rPr lang="ru-RU" sz="2200" dirty="0">
                <a:latin typeface="Times New Roman" pitchFamily="18" charset="0"/>
                <a:cs typeface="Times New Roman" pitchFamily="18" charset="0"/>
              </a:rPr>
              <a:t>5.2. Памятка по оценке общих и профессиональных компетенций для обучающихся.</a:t>
            </a:r>
            <a:r>
              <a:rPr lang="uk-UA" sz="2200" dirty="0">
                <a:latin typeface="Times New Roman" pitchFamily="18" charset="0"/>
                <a:cs typeface="Times New Roman" pitchFamily="18" charset="0"/>
              </a:rPr>
              <a:t/>
            </a:r>
            <a:br>
              <a:rPr lang="uk-UA" sz="2200" dirty="0">
                <a:latin typeface="Times New Roman" pitchFamily="18" charset="0"/>
                <a:cs typeface="Times New Roman" pitchFamily="18" charset="0"/>
              </a:rPr>
            </a:br>
            <a:r>
              <a:rPr lang="ru-RU" sz="2200" dirty="0">
                <a:latin typeface="Times New Roman" pitchFamily="18" charset="0"/>
                <a:cs typeface="Times New Roman" pitchFamily="18" charset="0"/>
              </a:rPr>
              <a:t>5.3. Методический комплект «входного» контроля (</a:t>
            </a:r>
            <a:r>
              <a:rPr lang="ru-RU" sz="2200" i="1" dirty="0">
                <a:latin typeface="Times New Roman" pitchFamily="18" charset="0"/>
                <a:cs typeface="Times New Roman" pitchFamily="18" charset="0"/>
              </a:rPr>
              <a:t>при наличии</a:t>
            </a:r>
            <a:r>
              <a:rPr lang="ru-RU" sz="2200" dirty="0">
                <a:latin typeface="Times New Roman" pitchFamily="18" charset="0"/>
                <a:cs typeface="Times New Roman" pitchFamily="18" charset="0"/>
              </a:rPr>
              <a:t>) (вопросы и задания, критерии оценок).</a:t>
            </a:r>
            <a:r>
              <a:rPr lang="uk-UA" sz="2200" dirty="0">
                <a:latin typeface="Times New Roman" pitchFamily="18" charset="0"/>
                <a:cs typeface="Times New Roman" pitchFamily="18" charset="0"/>
              </a:rPr>
              <a:t/>
            </a:r>
            <a:br>
              <a:rPr lang="uk-UA" sz="2200" dirty="0">
                <a:latin typeface="Times New Roman" pitchFamily="18" charset="0"/>
                <a:cs typeface="Times New Roman" pitchFamily="18" charset="0"/>
              </a:rPr>
            </a:br>
            <a:r>
              <a:rPr lang="ru-RU" sz="2200" dirty="0">
                <a:latin typeface="Times New Roman" pitchFamily="18" charset="0"/>
                <a:cs typeface="Times New Roman" pitchFamily="18" charset="0"/>
              </a:rPr>
              <a:t>5.4. Методический комплект текущего (тематического) контроля по дисциплине (разделам междисциплинарных курсов): комплекты тестов, контрольных работ.</a:t>
            </a:r>
            <a:r>
              <a:rPr lang="uk-UA" sz="2200" dirty="0">
                <a:latin typeface="Times New Roman" pitchFamily="18" charset="0"/>
                <a:cs typeface="Times New Roman" pitchFamily="18" charset="0"/>
              </a:rPr>
              <a:t/>
            </a:r>
            <a:br>
              <a:rPr lang="uk-UA" sz="2200" dirty="0">
                <a:latin typeface="Times New Roman" pitchFamily="18" charset="0"/>
                <a:cs typeface="Times New Roman" pitchFamily="18" charset="0"/>
              </a:rPr>
            </a:br>
            <a:r>
              <a:rPr lang="ru-RU" sz="2200" dirty="0">
                <a:latin typeface="Times New Roman" pitchFamily="18" charset="0"/>
                <a:cs typeface="Times New Roman" pitchFamily="18" charset="0"/>
              </a:rPr>
              <a:t>5.5. Методический комплект итогового контроля по дисциплине (междисциплинарному курсу): вопросы к итоговому зачету или экзамену, критерии оценок по всем видам контроля.</a:t>
            </a:r>
            <a:r>
              <a:rPr lang="uk-UA" sz="2200" dirty="0">
                <a:latin typeface="Times New Roman" pitchFamily="18" charset="0"/>
                <a:cs typeface="Times New Roman" pitchFamily="18" charset="0"/>
              </a:rPr>
              <a:t/>
            </a:r>
            <a:br>
              <a:rPr lang="uk-UA" sz="2200" dirty="0">
                <a:latin typeface="Times New Roman" pitchFamily="18" charset="0"/>
                <a:cs typeface="Times New Roman" pitchFamily="18" charset="0"/>
              </a:rPr>
            </a:br>
            <a:r>
              <a:rPr lang="ru-RU" sz="2200" dirty="0">
                <a:latin typeface="Times New Roman" pitchFamily="18" charset="0"/>
                <a:cs typeface="Times New Roman" pitchFamily="18" charset="0"/>
              </a:rPr>
              <a:t>5.6. Методический комплект итогового контроля по профессиональному модулю.</a:t>
            </a:r>
            <a:r>
              <a:rPr lang="uk-UA" sz="2200" dirty="0">
                <a:latin typeface="Times New Roman" pitchFamily="18" charset="0"/>
                <a:cs typeface="Times New Roman" pitchFamily="18" charset="0"/>
              </a:rPr>
              <a:t/>
            </a:r>
            <a:br>
              <a:rPr lang="uk-UA" sz="2200" dirty="0">
                <a:latin typeface="Times New Roman" pitchFamily="18" charset="0"/>
                <a:cs typeface="Times New Roman" pitchFamily="18" charset="0"/>
              </a:rPr>
            </a:br>
            <a:r>
              <a:rPr lang="ru-RU" sz="2200" dirty="0">
                <a:latin typeface="Times New Roman" pitchFamily="18" charset="0"/>
                <a:cs typeface="Times New Roman" pitchFamily="18" charset="0"/>
              </a:rPr>
              <a:t>5.6.1 Комплекты практических работ по оценке компетенций профессионального модуля (программа квалификационного экзамена).</a:t>
            </a:r>
            <a:r>
              <a:rPr lang="uk-UA" sz="2200" dirty="0">
                <a:latin typeface="Times New Roman" pitchFamily="18" charset="0"/>
                <a:cs typeface="Times New Roman" pitchFamily="18" charset="0"/>
              </a:rPr>
              <a:t/>
            </a:r>
            <a:br>
              <a:rPr lang="uk-UA" sz="2200" dirty="0">
                <a:latin typeface="Times New Roman" pitchFamily="18" charset="0"/>
                <a:cs typeface="Times New Roman" pitchFamily="18" charset="0"/>
              </a:rPr>
            </a:br>
            <a:endParaRPr lang="uk-UA" sz="2200" dirty="0">
              <a:latin typeface="Times New Roman" pitchFamily="18" charset="0"/>
              <a:cs typeface="Times New Roman" pitchFamily="18" charset="0"/>
            </a:endParaRPr>
          </a:p>
        </p:txBody>
      </p:sp>
    </p:spTree>
    <p:extLst>
      <p:ext uri="{BB962C8B-B14F-4D97-AF65-F5344CB8AC3E}">
        <p14:creationId xmlns="" xmlns:p14="http://schemas.microsoft.com/office/powerpoint/2010/main" val="3901406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394722"/>
          </a:xfrm>
        </p:spPr>
        <p:txBody>
          <a:bodyPr>
            <a:normAutofit/>
          </a:bodyPr>
          <a:lstStyle/>
          <a:p>
            <a:pPr algn="l"/>
            <a:r>
              <a:rPr lang="ru-RU" sz="2800" b="1" u="sng" dirty="0">
                <a:latin typeface="Times New Roman" pitchFamily="18" charset="0"/>
                <a:cs typeface="Times New Roman" pitchFamily="18" charset="0"/>
              </a:rPr>
              <a:t>Блок 6</a:t>
            </a:r>
            <a:r>
              <a:rPr lang="ru-RU" sz="2800" dirty="0">
                <a:latin typeface="Times New Roman" pitchFamily="18" charset="0"/>
                <a:cs typeface="Times New Roman" pitchFamily="18" charset="0"/>
              </a:rPr>
              <a:t> МЕТОДИЧЕСКОЕ ОБЕСПЕЧЕНИЕ ВНЕАУДИТОРНОЙ (САМОСТОЯТЕЛЬНОЙ) РАБОТЫ.</a:t>
            </a:r>
            <a:r>
              <a:rPr lang="uk-UA" sz="2800" dirty="0">
                <a:latin typeface="Times New Roman" pitchFamily="18" charset="0"/>
                <a:cs typeface="Times New Roman" pitchFamily="18" charset="0"/>
              </a:rPr>
              <a:t/>
            </a:r>
            <a:br>
              <a:rPr lang="uk-UA" sz="2800" dirty="0">
                <a:latin typeface="Times New Roman" pitchFamily="18" charset="0"/>
                <a:cs typeface="Times New Roman" pitchFamily="18" charset="0"/>
              </a:rPr>
            </a:br>
            <a:r>
              <a:rPr lang="ru-RU" sz="2800" dirty="0">
                <a:latin typeface="Times New Roman" pitchFamily="18" charset="0"/>
                <a:cs typeface="Times New Roman" pitchFamily="18" charset="0"/>
              </a:rPr>
              <a:t>6.1 Комплект методического обеспечения самостоятельной (внеаудиторной) работы:</a:t>
            </a:r>
            <a:r>
              <a:rPr lang="uk-UA" sz="2800" dirty="0">
                <a:latin typeface="Times New Roman" pitchFamily="18" charset="0"/>
                <a:cs typeface="Times New Roman" pitchFamily="18" charset="0"/>
              </a:rPr>
              <a:t/>
            </a:r>
            <a:br>
              <a:rPr lang="uk-UA" sz="2800" dirty="0">
                <a:latin typeface="Times New Roman" pitchFamily="18" charset="0"/>
                <a:cs typeface="Times New Roman" pitchFamily="18" charset="0"/>
              </a:rPr>
            </a:br>
            <a:r>
              <a:rPr lang="ru-RU" sz="2800" dirty="0">
                <a:latin typeface="Times New Roman" pitchFamily="18" charset="0"/>
                <a:cs typeface="Times New Roman" pitchFamily="18" charset="0"/>
              </a:rPr>
              <a:t>6.2.1. Вопросы и методические рекомендации по подготовке к семинарским занятиям, разработке и выполнению проектных заданий и др..</a:t>
            </a:r>
            <a:r>
              <a:rPr lang="uk-UA" sz="2800" dirty="0">
                <a:latin typeface="Times New Roman" pitchFamily="18" charset="0"/>
                <a:cs typeface="Times New Roman" pitchFamily="18" charset="0"/>
              </a:rPr>
              <a:t/>
            </a:r>
            <a:br>
              <a:rPr lang="uk-UA" sz="2800" dirty="0">
                <a:latin typeface="Times New Roman" pitchFamily="18" charset="0"/>
                <a:cs typeface="Times New Roman" pitchFamily="18" charset="0"/>
              </a:rPr>
            </a:br>
            <a:r>
              <a:rPr lang="ru-RU" sz="2800" dirty="0">
                <a:latin typeface="Times New Roman" pitchFamily="18" charset="0"/>
                <a:cs typeface="Times New Roman" pitchFamily="18" charset="0"/>
              </a:rPr>
              <a:t>6.2.2. Тематика и методические рекомендации по работе над рефератом, докладом, сообщением; комплекты кейсов и др..</a:t>
            </a:r>
            <a:r>
              <a:rPr lang="uk-UA" sz="2800" dirty="0">
                <a:latin typeface="Times New Roman" pitchFamily="18" charset="0"/>
                <a:cs typeface="Times New Roman" pitchFamily="18" charset="0"/>
              </a:rPr>
              <a:t/>
            </a:r>
            <a:br>
              <a:rPr lang="uk-UA" sz="2800" dirty="0">
                <a:latin typeface="Times New Roman" pitchFamily="18" charset="0"/>
                <a:cs typeface="Times New Roman" pitchFamily="18" charset="0"/>
              </a:rPr>
            </a:br>
            <a:r>
              <a:rPr lang="ru-RU" sz="2800" dirty="0">
                <a:latin typeface="Times New Roman" pitchFamily="18" charset="0"/>
                <a:cs typeface="Times New Roman" pitchFamily="18" charset="0"/>
              </a:rPr>
              <a:t>6.2.4. Методические рекомендации по другим видам самостоятельной работы студентов</a:t>
            </a:r>
            <a:r>
              <a:rPr lang="ru-RU" sz="2000" dirty="0"/>
              <a:t>.</a:t>
            </a:r>
            <a:r>
              <a:rPr lang="uk-UA" sz="2000" dirty="0"/>
              <a:t/>
            </a:r>
            <a:br>
              <a:rPr lang="uk-UA" sz="2000" dirty="0"/>
            </a:br>
            <a:endParaRPr lang="uk-UA" sz="2000" dirty="0">
              <a:latin typeface="Times New Roman" pitchFamily="18" charset="0"/>
              <a:cs typeface="Times New Roman" pitchFamily="18" charset="0"/>
            </a:endParaRPr>
          </a:p>
        </p:txBody>
      </p:sp>
    </p:spTree>
    <p:extLst>
      <p:ext uri="{BB962C8B-B14F-4D97-AF65-F5344CB8AC3E}">
        <p14:creationId xmlns="" xmlns:p14="http://schemas.microsoft.com/office/powerpoint/2010/main" val="6936326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394722"/>
          </a:xfrm>
        </p:spPr>
        <p:txBody>
          <a:bodyPr>
            <a:normAutofit/>
          </a:bodyPr>
          <a:lstStyle/>
          <a:p>
            <a:pPr algn="l"/>
            <a:r>
              <a:rPr lang="ru-RU" sz="2800" b="1" u="sng" dirty="0">
                <a:latin typeface="Times New Roman" pitchFamily="18" charset="0"/>
                <a:cs typeface="Times New Roman" pitchFamily="18" charset="0"/>
              </a:rPr>
              <a:t>Блок 7</a:t>
            </a:r>
            <a:r>
              <a:rPr lang="ru-RU" sz="2800" dirty="0">
                <a:latin typeface="Times New Roman" pitchFamily="18" charset="0"/>
                <a:cs typeface="Times New Roman" pitchFamily="18" charset="0"/>
              </a:rPr>
              <a:t> МЕТОДИЧЕСКОЕ ОБЕСПЕЧЕНИЕ КУРСОВОГО ПРОЕКТИРОВАНИЯ (РАБОТЫ).</a:t>
            </a:r>
            <a:r>
              <a:rPr lang="uk-UA" sz="2800" dirty="0">
                <a:latin typeface="Times New Roman" pitchFamily="18" charset="0"/>
                <a:cs typeface="Times New Roman" pitchFamily="18" charset="0"/>
              </a:rPr>
              <a:t/>
            </a:r>
            <a:br>
              <a:rPr lang="uk-UA" sz="2800" dirty="0">
                <a:latin typeface="Times New Roman" pitchFamily="18" charset="0"/>
                <a:cs typeface="Times New Roman" pitchFamily="18" charset="0"/>
              </a:rPr>
            </a:br>
            <a:r>
              <a:rPr lang="ru-RU" sz="2800" dirty="0">
                <a:latin typeface="Times New Roman" pitchFamily="18" charset="0"/>
                <a:cs typeface="Times New Roman" pitchFamily="18" charset="0"/>
              </a:rPr>
              <a:t>7.1. Методическое обеспечение курсового проектирования: </a:t>
            </a:r>
            <a:r>
              <a:rPr lang="uk-UA" sz="2800" dirty="0">
                <a:latin typeface="Times New Roman" pitchFamily="18" charset="0"/>
                <a:cs typeface="Times New Roman" pitchFamily="18" charset="0"/>
              </a:rPr>
              <a:t/>
            </a:r>
            <a:br>
              <a:rPr lang="uk-UA" sz="2800" dirty="0">
                <a:latin typeface="Times New Roman" pitchFamily="18" charset="0"/>
                <a:cs typeface="Times New Roman" pitchFamily="18" charset="0"/>
              </a:rPr>
            </a:br>
            <a:r>
              <a:rPr lang="ru-RU" sz="2800" dirty="0">
                <a:latin typeface="Times New Roman" pitchFamily="18" charset="0"/>
                <a:cs typeface="Times New Roman" pitchFamily="18" charset="0"/>
              </a:rPr>
              <a:t>- перечень тем,</a:t>
            </a:r>
            <a:r>
              <a:rPr lang="uk-UA" sz="2800" dirty="0">
                <a:latin typeface="Times New Roman" pitchFamily="18" charset="0"/>
                <a:cs typeface="Times New Roman" pitchFamily="18" charset="0"/>
              </a:rPr>
              <a:t/>
            </a:r>
            <a:br>
              <a:rPr lang="uk-UA" sz="2800" dirty="0">
                <a:latin typeface="Times New Roman" pitchFamily="18" charset="0"/>
                <a:cs typeface="Times New Roman" pitchFamily="18" charset="0"/>
              </a:rPr>
            </a:br>
            <a:r>
              <a:rPr lang="ru-RU" sz="2800" dirty="0">
                <a:latin typeface="Times New Roman" pitchFamily="18" charset="0"/>
                <a:cs typeface="Times New Roman" pitchFamily="18" charset="0"/>
              </a:rPr>
              <a:t>- указатель литературы, </a:t>
            </a:r>
            <a:r>
              <a:rPr lang="uk-UA" sz="2800" dirty="0">
                <a:latin typeface="Times New Roman" pitchFamily="18" charset="0"/>
                <a:cs typeface="Times New Roman" pitchFamily="18" charset="0"/>
              </a:rPr>
              <a:t/>
            </a:r>
            <a:br>
              <a:rPr lang="uk-UA" sz="2800" dirty="0">
                <a:latin typeface="Times New Roman" pitchFamily="18" charset="0"/>
                <a:cs typeface="Times New Roman" pitchFamily="18" charset="0"/>
              </a:rPr>
            </a:br>
            <a:r>
              <a:rPr lang="ru-RU" sz="2800" dirty="0">
                <a:latin typeface="Times New Roman" pitchFamily="18" charset="0"/>
                <a:cs typeface="Times New Roman" pitchFamily="18" charset="0"/>
              </a:rPr>
              <a:t>- методические рекомендации по выполнению и оформлению курсовых работ,</a:t>
            </a:r>
            <a:r>
              <a:rPr lang="uk-UA" sz="2800" dirty="0">
                <a:latin typeface="Times New Roman" pitchFamily="18" charset="0"/>
                <a:cs typeface="Times New Roman" pitchFamily="18" charset="0"/>
              </a:rPr>
              <a:t/>
            </a:r>
            <a:br>
              <a:rPr lang="uk-UA" sz="2800" dirty="0">
                <a:latin typeface="Times New Roman" pitchFamily="18" charset="0"/>
                <a:cs typeface="Times New Roman" pitchFamily="18" charset="0"/>
              </a:rPr>
            </a:br>
            <a:r>
              <a:rPr lang="ru-RU" sz="2800" dirty="0">
                <a:latin typeface="Times New Roman" pitchFamily="18" charset="0"/>
                <a:cs typeface="Times New Roman" pitchFamily="18" charset="0"/>
              </a:rPr>
              <a:t>- образцы курсовых проектов (работ).</a:t>
            </a:r>
            <a:r>
              <a:rPr lang="uk-UA" sz="2800" dirty="0"/>
              <a:t/>
            </a:r>
            <a:br>
              <a:rPr lang="uk-UA" sz="2800" dirty="0"/>
            </a:br>
            <a:endParaRPr lang="uk-UA" sz="2800" dirty="0"/>
          </a:p>
        </p:txBody>
      </p:sp>
    </p:spTree>
    <p:extLst>
      <p:ext uri="{BB962C8B-B14F-4D97-AF65-F5344CB8AC3E}">
        <p14:creationId xmlns="" xmlns:p14="http://schemas.microsoft.com/office/powerpoint/2010/main" val="15779904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250706"/>
          </a:xfrm>
        </p:spPr>
        <p:txBody>
          <a:bodyPr>
            <a:normAutofit/>
          </a:bodyPr>
          <a:lstStyle/>
          <a:p>
            <a:pPr algn="l"/>
            <a:r>
              <a:rPr lang="ru-RU" sz="2800" b="1" u="sng" dirty="0">
                <a:latin typeface="Times New Roman" pitchFamily="18" charset="0"/>
                <a:cs typeface="Times New Roman" pitchFamily="18" charset="0"/>
              </a:rPr>
              <a:t>Блок 8</a:t>
            </a:r>
            <a:r>
              <a:rPr lang="ru-RU" sz="2800" dirty="0">
                <a:latin typeface="Times New Roman" pitchFamily="18" charset="0"/>
                <a:cs typeface="Times New Roman" pitchFamily="18" charset="0"/>
              </a:rPr>
              <a:t> МЕТОДИЧЕСКОЕ ОБЕСПЕЧЕНИЕ ДИПЛОМНОГО ПРОЕКТИРОВАНИЯ (РАБОТЫ).</a:t>
            </a:r>
            <a:r>
              <a:rPr lang="uk-UA" sz="2800" dirty="0">
                <a:latin typeface="Times New Roman" pitchFamily="18" charset="0"/>
                <a:cs typeface="Times New Roman" pitchFamily="18" charset="0"/>
              </a:rPr>
              <a:t/>
            </a:r>
            <a:br>
              <a:rPr lang="uk-UA" sz="2800" dirty="0">
                <a:latin typeface="Times New Roman" pitchFamily="18" charset="0"/>
                <a:cs typeface="Times New Roman" pitchFamily="18" charset="0"/>
              </a:rPr>
            </a:br>
            <a:r>
              <a:rPr lang="ru-RU" sz="2800" dirty="0">
                <a:latin typeface="Times New Roman" pitchFamily="18" charset="0"/>
                <a:cs typeface="Times New Roman" pitchFamily="18" charset="0"/>
              </a:rPr>
              <a:t>8.1. Методическое обеспечение дипломного проектирования:</a:t>
            </a:r>
            <a:r>
              <a:rPr lang="uk-UA" sz="2800" dirty="0">
                <a:latin typeface="Times New Roman" pitchFamily="18" charset="0"/>
                <a:cs typeface="Times New Roman" pitchFamily="18" charset="0"/>
              </a:rPr>
              <a:t/>
            </a:r>
            <a:br>
              <a:rPr lang="uk-UA" sz="2800" dirty="0">
                <a:latin typeface="Times New Roman" pitchFamily="18" charset="0"/>
                <a:cs typeface="Times New Roman" pitchFamily="18" charset="0"/>
              </a:rPr>
            </a:br>
            <a:r>
              <a:rPr lang="ru-RU" sz="2800" dirty="0">
                <a:latin typeface="Times New Roman" pitchFamily="18" charset="0"/>
                <a:cs typeface="Times New Roman" pitchFamily="18" charset="0"/>
              </a:rPr>
              <a:t>- тематика дипломных проектов (работ);</a:t>
            </a:r>
            <a:r>
              <a:rPr lang="uk-UA" sz="2800" dirty="0">
                <a:latin typeface="Times New Roman" pitchFamily="18" charset="0"/>
                <a:cs typeface="Times New Roman" pitchFamily="18" charset="0"/>
              </a:rPr>
              <a:t/>
            </a:r>
            <a:br>
              <a:rPr lang="uk-UA" sz="2800" dirty="0">
                <a:latin typeface="Times New Roman" pitchFamily="18" charset="0"/>
                <a:cs typeface="Times New Roman" pitchFamily="18" charset="0"/>
              </a:rPr>
            </a:br>
            <a:r>
              <a:rPr lang="ru-RU" sz="2800" dirty="0">
                <a:latin typeface="Times New Roman" pitchFamily="18" charset="0"/>
                <a:cs typeface="Times New Roman" pitchFamily="18" charset="0"/>
              </a:rPr>
              <a:t>- перечень литературы;</a:t>
            </a:r>
            <a:r>
              <a:rPr lang="uk-UA" sz="2800" dirty="0">
                <a:latin typeface="Times New Roman" pitchFamily="18" charset="0"/>
                <a:cs typeface="Times New Roman" pitchFamily="18" charset="0"/>
              </a:rPr>
              <a:t/>
            </a:r>
            <a:br>
              <a:rPr lang="uk-UA" sz="2800" dirty="0">
                <a:latin typeface="Times New Roman" pitchFamily="18" charset="0"/>
                <a:cs typeface="Times New Roman" pitchFamily="18" charset="0"/>
              </a:rPr>
            </a:br>
            <a:r>
              <a:rPr lang="ru-RU" sz="2800" dirty="0">
                <a:latin typeface="Times New Roman" pitchFamily="18" charset="0"/>
                <a:cs typeface="Times New Roman" pitchFamily="18" charset="0"/>
              </a:rPr>
              <a:t>- графики индивидуальной работы;</a:t>
            </a:r>
            <a:r>
              <a:rPr lang="uk-UA" sz="2800" dirty="0">
                <a:latin typeface="Times New Roman" pitchFamily="18" charset="0"/>
                <a:cs typeface="Times New Roman" pitchFamily="18" charset="0"/>
              </a:rPr>
              <a:t/>
            </a:r>
            <a:br>
              <a:rPr lang="uk-UA" sz="2800" dirty="0">
                <a:latin typeface="Times New Roman" pitchFamily="18" charset="0"/>
                <a:cs typeface="Times New Roman" pitchFamily="18" charset="0"/>
              </a:rPr>
            </a:br>
            <a:r>
              <a:rPr lang="ru-RU" sz="2800" dirty="0">
                <a:latin typeface="Times New Roman" pitchFamily="18" charset="0"/>
                <a:cs typeface="Times New Roman" pitchFamily="18" charset="0"/>
              </a:rPr>
              <a:t>- методические рекомендации для подготовки и оформления дипломных проектов (работ).</a:t>
            </a:r>
            <a:r>
              <a:rPr lang="uk-UA" sz="2000" dirty="0"/>
              <a:t/>
            </a:r>
            <a:br>
              <a:rPr lang="uk-UA" sz="2000" dirty="0"/>
            </a:br>
            <a:endParaRPr lang="uk-UA" sz="2000" dirty="0">
              <a:latin typeface="Times New Roman" pitchFamily="18" charset="0"/>
              <a:cs typeface="Times New Roman" pitchFamily="18" charset="0"/>
            </a:endParaRPr>
          </a:p>
        </p:txBody>
      </p:sp>
    </p:spTree>
    <p:extLst>
      <p:ext uri="{BB962C8B-B14F-4D97-AF65-F5344CB8AC3E}">
        <p14:creationId xmlns="" xmlns:p14="http://schemas.microsoft.com/office/powerpoint/2010/main" val="33553110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322714"/>
          </a:xfrm>
        </p:spPr>
        <p:txBody>
          <a:bodyPr>
            <a:normAutofit/>
          </a:bodyPr>
          <a:lstStyle/>
          <a:p>
            <a:pPr algn="l"/>
            <a:r>
              <a:rPr lang="ru-RU" sz="2800" b="1" u="sng" dirty="0">
                <a:latin typeface="Times New Roman" pitchFamily="18" charset="0"/>
                <a:cs typeface="Times New Roman" pitchFamily="18" charset="0"/>
              </a:rPr>
              <a:t>Блок 9</a:t>
            </a:r>
            <a:r>
              <a:rPr lang="ru-RU" sz="2800" dirty="0">
                <a:latin typeface="Times New Roman" pitchFamily="18" charset="0"/>
                <a:cs typeface="Times New Roman" pitchFamily="18" charset="0"/>
              </a:rPr>
              <a:t> МЕТОДИЧЕСКОЕ ОБЕСПЕЧЕНИЕ ГОСУДАРСТВЕННОЙ ИТОГОВОЙ АТТЕТСАЦИИ.</a:t>
            </a:r>
            <a:r>
              <a:rPr lang="uk-UA" sz="2800" dirty="0">
                <a:latin typeface="Times New Roman" pitchFamily="18" charset="0"/>
                <a:cs typeface="Times New Roman" pitchFamily="18" charset="0"/>
              </a:rPr>
              <a:t/>
            </a:r>
            <a:br>
              <a:rPr lang="uk-UA" sz="2800" dirty="0">
                <a:latin typeface="Times New Roman" pitchFamily="18" charset="0"/>
                <a:cs typeface="Times New Roman" pitchFamily="18" charset="0"/>
              </a:rPr>
            </a:br>
            <a:r>
              <a:rPr lang="ru-RU" sz="2800" dirty="0">
                <a:latin typeface="Times New Roman" pitchFamily="18" charset="0"/>
                <a:cs typeface="Times New Roman" pitchFamily="18" charset="0"/>
              </a:rPr>
              <a:t>9.1 Программа Государственной итоговой аттестации по специальности;</a:t>
            </a:r>
            <a:r>
              <a:rPr lang="uk-UA" sz="2800" dirty="0">
                <a:latin typeface="Times New Roman" pitchFamily="18" charset="0"/>
                <a:cs typeface="Times New Roman" pitchFamily="18" charset="0"/>
              </a:rPr>
              <a:t/>
            </a:r>
            <a:br>
              <a:rPr lang="uk-UA" sz="2800" dirty="0">
                <a:latin typeface="Times New Roman" pitchFamily="18" charset="0"/>
                <a:cs typeface="Times New Roman" pitchFamily="18" charset="0"/>
              </a:rPr>
            </a:br>
            <a:r>
              <a:rPr lang="ru-RU" sz="2800" dirty="0">
                <a:latin typeface="Times New Roman" pitchFamily="18" charset="0"/>
                <a:cs typeface="Times New Roman" pitchFamily="18" charset="0"/>
              </a:rPr>
              <a:t>9.2. Методические рекомендации по выполнению выпускной квалификационной работы по специальности.</a:t>
            </a:r>
            <a:r>
              <a:rPr lang="uk-UA" sz="2800" dirty="0">
                <a:latin typeface="Times New Roman" pitchFamily="18" charset="0"/>
                <a:cs typeface="Times New Roman" pitchFamily="18" charset="0"/>
              </a:rPr>
              <a:t/>
            </a:r>
            <a:br>
              <a:rPr lang="uk-UA" sz="2800" dirty="0">
                <a:latin typeface="Times New Roman" pitchFamily="18" charset="0"/>
                <a:cs typeface="Times New Roman" pitchFamily="18" charset="0"/>
              </a:rPr>
            </a:br>
            <a:r>
              <a:rPr lang="ru-RU" sz="2800" dirty="0">
                <a:latin typeface="Times New Roman" pitchFamily="18" charset="0"/>
                <a:cs typeface="Times New Roman" pitchFamily="18" charset="0"/>
              </a:rPr>
              <a:t> </a:t>
            </a:r>
            <a:r>
              <a:rPr lang="uk-UA" sz="2800" dirty="0">
                <a:latin typeface="Times New Roman" pitchFamily="18" charset="0"/>
                <a:cs typeface="Times New Roman" pitchFamily="18" charset="0"/>
              </a:rPr>
              <a:t/>
            </a:r>
            <a:br>
              <a:rPr lang="uk-UA" sz="2800" dirty="0">
                <a:latin typeface="Times New Roman" pitchFamily="18" charset="0"/>
                <a:cs typeface="Times New Roman" pitchFamily="18" charset="0"/>
              </a:rPr>
            </a:br>
            <a:r>
              <a:rPr lang="ru-RU" sz="2800" b="1" u="sng" dirty="0">
                <a:latin typeface="Times New Roman" pitchFamily="18" charset="0"/>
                <a:cs typeface="Times New Roman" pitchFamily="18" charset="0"/>
              </a:rPr>
              <a:t>Блок 10</a:t>
            </a:r>
            <a:r>
              <a:rPr lang="ru-RU" sz="2800" dirty="0">
                <a:latin typeface="Times New Roman" pitchFamily="18" charset="0"/>
                <a:cs typeface="Times New Roman" pitchFamily="18" charset="0"/>
              </a:rPr>
              <a:t> ПЕРЕЧЕНЬ ОБОРУДОВАНИЯ </a:t>
            </a:r>
            <a:r>
              <a:rPr lang="ru-RU" sz="2800" dirty="0"/>
              <a:t>КАБИНЕТА (ЛАБОРАТОРИИ).</a:t>
            </a:r>
            <a:r>
              <a:rPr lang="uk-UA" sz="2800" dirty="0"/>
              <a:t/>
            </a:r>
            <a:br>
              <a:rPr lang="uk-UA" sz="2800" dirty="0"/>
            </a:br>
            <a:endParaRPr lang="uk-UA" sz="2800" dirty="0">
              <a:latin typeface="Times New Roman" pitchFamily="18" charset="0"/>
              <a:cs typeface="Times New Roman" pitchFamily="18" charset="0"/>
            </a:endParaRPr>
          </a:p>
        </p:txBody>
      </p:sp>
    </p:spTree>
    <p:extLst>
      <p:ext uri="{BB962C8B-B14F-4D97-AF65-F5344CB8AC3E}">
        <p14:creationId xmlns="" xmlns:p14="http://schemas.microsoft.com/office/powerpoint/2010/main" val="37998278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5674960"/>
          </a:xfrm>
        </p:spPr>
        <p:txBody>
          <a:bodyPr>
            <a:normAutofit fontScale="90000"/>
          </a:bodyPr>
          <a:lstStyle/>
          <a:p>
            <a:r>
              <a:rPr lang="ru-RU" sz="1800" dirty="0" smtClean="0"/>
              <a:t>           </a:t>
            </a:r>
            <a:br>
              <a:rPr lang="ru-RU" sz="1800" dirty="0" smtClean="0"/>
            </a:br>
            <a:r>
              <a:rPr lang="ru-RU" sz="1800" dirty="0" smtClean="0"/>
              <a:t/>
            </a:r>
            <a:br>
              <a:rPr lang="ru-RU" sz="1800" dirty="0" smtClean="0"/>
            </a:br>
            <a:r>
              <a:rPr lang="ru-RU" sz="2000" dirty="0" smtClean="0"/>
              <a:t>          В 2022-2023 учебном году цикловой комиссией социально-гуманитарных дисциплин в соответствии с утвержденным планом работы  было подготовлено и проведено 27.02.2023 г. на электронных носителях техникума заседание школы начинающего преподавателя. </a:t>
            </a:r>
            <a:br>
              <a:rPr lang="ru-RU" sz="2000" dirty="0" smtClean="0"/>
            </a:br>
            <a:r>
              <a:rPr lang="ru-RU" sz="2000" dirty="0" smtClean="0"/>
              <a:t/>
            </a:r>
            <a:br>
              <a:rPr lang="ru-RU" sz="2000" dirty="0" smtClean="0"/>
            </a:br>
            <a:r>
              <a:rPr lang="ru-RU" sz="2000" dirty="0" smtClean="0"/>
              <a:t>           Методический материал для проведения данной школы подготовили председатель цикловой комиссии  </a:t>
            </a:r>
            <a:r>
              <a:rPr lang="ru-RU" sz="2000" dirty="0" err="1" smtClean="0"/>
              <a:t>Майоренко</a:t>
            </a:r>
            <a:r>
              <a:rPr lang="ru-RU" sz="2000" dirty="0" smtClean="0"/>
              <a:t> Т.Н., преподаватель иностранного языка Беликова Т.В.</a:t>
            </a:r>
            <a:br>
              <a:rPr lang="ru-RU" sz="2000" dirty="0" smtClean="0"/>
            </a:br>
            <a:r>
              <a:rPr lang="ru-RU" sz="2000" dirty="0" smtClean="0"/>
              <a:t/>
            </a:r>
            <a:br>
              <a:rPr lang="ru-RU" sz="2000" dirty="0" smtClean="0"/>
            </a:br>
            <a:r>
              <a:rPr lang="ru-RU" sz="2000" dirty="0" smtClean="0"/>
              <a:t>Тема: Основные требования к формированию </a:t>
            </a:r>
            <a:r>
              <a:rPr lang="ru-RU" sz="2000" dirty="0" err="1" smtClean="0"/>
              <a:t>УМК</a:t>
            </a:r>
            <a:r>
              <a:rPr lang="ru-RU" sz="2000" dirty="0" smtClean="0"/>
              <a:t> дисциплин междисциплинарных курсов и профессиональных модулей. Практическая часть: Составление примерного содержания </a:t>
            </a:r>
            <a:r>
              <a:rPr lang="ru-RU" sz="2000" dirty="0" err="1" smtClean="0"/>
              <a:t>УМК</a:t>
            </a:r>
            <a:r>
              <a:rPr lang="ru-RU" sz="2000" dirty="0" smtClean="0"/>
              <a:t> по читаемой дисциплине (</a:t>
            </a:r>
            <a:r>
              <a:rPr lang="ru-RU" sz="2000" dirty="0" err="1" smtClean="0"/>
              <a:t>МДК</a:t>
            </a:r>
            <a:r>
              <a:rPr lang="ru-RU" sz="2000" dirty="0" smtClean="0"/>
              <a:t>). </a:t>
            </a:r>
            <a:br>
              <a:rPr lang="ru-RU" sz="2000" dirty="0" smtClean="0"/>
            </a:br>
            <a:r>
              <a:rPr lang="ru-RU" sz="1800" dirty="0" smtClean="0"/>
              <a:t/>
            </a:r>
            <a:br>
              <a:rPr lang="ru-RU" sz="1800" dirty="0" smtClean="0"/>
            </a:br>
            <a:r>
              <a:rPr lang="ru-RU" sz="1800" dirty="0" smtClean="0"/>
              <a:t/>
            </a:r>
            <a:br>
              <a:rPr lang="ru-RU" sz="1800" dirty="0" smtClean="0"/>
            </a:br>
            <a:r>
              <a:rPr lang="ru-RU" sz="1800" dirty="0" smtClean="0"/>
              <a:t/>
            </a:r>
            <a:br>
              <a:rPr lang="ru-RU" sz="1800" dirty="0" smtClean="0"/>
            </a:br>
            <a:r>
              <a:rPr lang="ru-RU" sz="1800" dirty="0" smtClean="0"/>
              <a:t/>
            </a:r>
            <a:br>
              <a:rPr lang="ru-RU" sz="1800" dirty="0" smtClean="0"/>
            </a:br>
            <a:r>
              <a:rPr lang="ru-RU" sz="1800" dirty="0" smtClean="0"/>
              <a:t/>
            </a:r>
            <a:br>
              <a:rPr lang="ru-RU" sz="1800" dirty="0" smtClean="0"/>
            </a:br>
            <a:r>
              <a:rPr lang="ru-RU" sz="1800" dirty="0" smtClean="0"/>
              <a:t/>
            </a:r>
            <a:br>
              <a:rPr lang="ru-RU" sz="1800" dirty="0" smtClean="0"/>
            </a:br>
            <a:r>
              <a:rPr lang="ru-RU" sz="1800" dirty="0" smtClean="0"/>
              <a:t>	</a:t>
            </a:r>
            <a:endParaRPr lang="ru-RU" sz="18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178698"/>
          </a:xfrm>
        </p:spPr>
        <p:txBody>
          <a:bodyPr>
            <a:noAutofit/>
          </a:bodyPr>
          <a:lstStyle/>
          <a:p>
            <a:pPr algn="l"/>
            <a:r>
              <a:rPr lang="ru-RU" sz="2600" b="1" dirty="0">
                <a:latin typeface="Times New Roman" pitchFamily="18" charset="0"/>
                <a:cs typeface="Times New Roman" pitchFamily="18" charset="0"/>
              </a:rPr>
              <a:t>УМК содержит следующие материалы:</a:t>
            </a:r>
            <a:r>
              <a:rPr lang="uk-UA" sz="2600" dirty="0">
                <a:latin typeface="Times New Roman" pitchFamily="18" charset="0"/>
                <a:cs typeface="Times New Roman" pitchFamily="18" charset="0"/>
              </a:rPr>
              <a:t/>
            </a:r>
            <a:br>
              <a:rPr lang="uk-UA" sz="2600" dirty="0">
                <a:latin typeface="Times New Roman" pitchFamily="18" charset="0"/>
                <a:cs typeface="Times New Roman" pitchFamily="18" charset="0"/>
              </a:rPr>
            </a:br>
            <a:r>
              <a:rPr lang="ru-RU" sz="2600" dirty="0">
                <a:latin typeface="Times New Roman" pitchFamily="18" charset="0"/>
                <a:cs typeface="Times New Roman" pitchFamily="18" charset="0"/>
              </a:rPr>
              <a:t>– </a:t>
            </a:r>
            <a:r>
              <a:rPr lang="ru-RU" sz="2600" b="1" dirty="0">
                <a:latin typeface="Times New Roman" pitchFamily="18" charset="0"/>
                <a:cs typeface="Times New Roman" pitchFamily="18" charset="0"/>
              </a:rPr>
              <a:t>титульный лист</a:t>
            </a:r>
            <a:r>
              <a:rPr lang="ru-RU" sz="2600" dirty="0">
                <a:latin typeface="Times New Roman" pitchFamily="18" charset="0"/>
                <a:cs typeface="Times New Roman" pitchFamily="18" charset="0"/>
              </a:rPr>
              <a:t>:</a:t>
            </a:r>
            <a:r>
              <a:rPr lang="uk-UA" sz="2600" dirty="0">
                <a:latin typeface="Times New Roman" pitchFamily="18" charset="0"/>
                <a:cs typeface="Times New Roman" pitchFamily="18" charset="0"/>
              </a:rPr>
              <a:t/>
            </a:r>
            <a:br>
              <a:rPr lang="uk-UA" sz="2600" dirty="0">
                <a:latin typeface="Times New Roman" pitchFamily="18" charset="0"/>
                <a:cs typeface="Times New Roman" pitchFamily="18" charset="0"/>
              </a:rPr>
            </a:br>
            <a:r>
              <a:rPr lang="uk-UA" sz="2600" dirty="0">
                <a:latin typeface="Times New Roman" pitchFamily="18" charset="0"/>
                <a:cs typeface="Times New Roman" pitchFamily="18" charset="0"/>
              </a:rPr>
              <a:t> </a:t>
            </a:r>
            <a:r>
              <a:rPr lang="uk-UA" sz="2600" dirty="0" smtClean="0">
                <a:latin typeface="Times New Roman" pitchFamily="18" charset="0"/>
                <a:cs typeface="Times New Roman" pitchFamily="18" charset="0"/>
              </a:rPr>
              <a:t>  </a:t>
            </a:r>
            <a:r>
              <a:rPr lang="ru-RU" sz="2600" i="1" dirty="0" smtClean="0">
                <a:latin typeface="Times New Roman" pitchFamily="18" charset="0"/>
                <a:cs typeface="Times New Roman" pitchFamily="18" charset="0"/>
              </a:rPr>
              <a:t>наименование </a:t>
            </a:r>
            <a:r>
              <a:rPr lang="ru-RU" sz="2600" i="1" dirty="0">
                <a:latin typeface="Times New Roman" pitchFamily="18" charset="0"/>
                <a:cs typeface="Times New Roman" pitchFamily="18" charset="0"/>
              </a:rPr>
              <a:t>учебной дисциплины</a:t>
            </a:r>
            <a:r>
              <a:rPr lang="ru-RU" sz="2600" dirty="0">
                <a:latin typeface="Times New Roman" pitchFamily="18" charset="0"/>
                <a:cs typeface="Times New Roman" pitchFamily="18" charset="0"/>
              </a:rPr>
              <a:t>/профессионального модуля, по которой был составлен УМК;</a:t>
            </a:r>
            <a:r>
              <a:rPr lang="uk-UA" sz="2600" dirty="0">
                <a:latin typeface="Times New Roman" pitchFamily="18" charset="0"/>
                <a:cs typeface="Times New Roman" pitchFamily="18" charset="0"/>
              </a:rPr>
              <a:t/>
            </a:r>
            <a:br>
              <a:rPr lang="uk-UA" sz="2600" dirty="0">
                <a:latin typeface="Times New Roman" pitchFamily="18" charset="0"/>
                <a:cs typeface="Times New Roman" pitchFamily="18" charset="0"/>
              </a:rPr>
            </a:br>
            <a:r>
              <a:rPr lang="uk-UA" sz="2600" i="1" dirty="0">
                <a:latin typeface="Times New Roman" pitchFamily="18" charset="0"/>
                <a:cs typeface="Times New Roman" pitchFamily="18" charset="0"/>
              </a:rPr>
              <a:t> </a:t>
            </a:r>
            <a:r>
              <a:rPr lang="uk-UA" sz="2600" i="1" dirty="0" smtClean="0">
                <a:latin typeface="Times New Roman" pitchFamily="18" charset="0"/>
                <a:cs typeface="Times New Roman" pitchFamily="18" charset="0"/>
              </a:rPr>
              <a:t>   </a:t>
            </a:r>
            <a:r>
              <a:rPr lang="ru-RU" sz="2600" i="1" dirty="0" smtClean="0">
                <a:latin typeface="Times New Roman" pitchFamily="18" charset="0"/>
                <a:cs typeface="Times New Roman" pitchFamily="18" charset="0"/>
              </a:rPr>
              <a:t>код </a:t>
            </a:r>
            <a:r>
              <a:rPr lang="ru-RU" sz="2600" i="1" dirty="0">
                <a:latin typeface="Times New Roman" pitchFamily="18" charset="0"/>
                <a:cs typeface="Times New Roman" pitchFamily="18" charset="0"/>
              </a:rPr>
              <a:t>и наиме</a:t>
            </a:r>
            <a:r>
              <a:rPr lang="ru-RU" sz="2600" dirty="0">
                <a:latin typeface="Times New Roman" pitchFamily="18" charset="0"/>
                <a:cs typeface="Times New Roman" pitchFamily="18" charset="0"/>
              </a:rPr>
              <a:t>нование </a:t>
            </a:r>
            <a:r>
              <a:rPr lang="ru-RU" sz="2600" dirty="0" smtClean="0">
                <a:latin typeface="Times New Roman" pitchFamily="18" charset="0"/>
                <a:cs typeface="Times New Roman" pitchFamily="18" charset="0"/>
              </a:rPr>
              <a:t>специальности </a:t>
            </a:r>
            <a:r>
              <a:rPr lang="ru-RU" sz="2600" dirty="0">
                <a:latin typeface="Times New Roman" pitchFamily="18" charset="0"/>
                <a:cs typeface="Times New Roman" pitchFamily="18" charset="0"/>
              </a:rPr>
              <a:t>по ГОС СПО,</a:t>
            </a:r>
            <a:r>
              <a:rPr lang="uk-UA" sz="2600" dirty="0">
                <a:latin typeface="Times New Roman" pitchFamily="18" charset="0"/>
                <a:cs typeface="Times New Roman" pitchFamily="18" charset="0"/>
              </a:rPr>
              <a:t/>
            </a:r>
            <a:br>
              <a:rPr lang="uk-UA" sz="2600" dirty="0">
                <a:latin typeface="Times New Roman" pitchFamily="18" charset="0"/>
                <a:cs typeface="Times New Roman" pitchFamily="18" charset="0"/>
              </a:rPr>
            </a:br>
            <a:r>
              <a:rPr lang="uk-UA" sz="2600" dirty="0" smtClean="0">
                <a:latin typeface="Times New Roman" pitchFamily="18" charset="0"/>
                <a:cs typeface="Times New Roman" pitchFamily="18" charset="0"/>
              </a:rPr>
              <a:t>    </a:t>
            </a:r>
            <a:r>
              <a:rPr lang="ru-RU" sz="2600" i="1" dirty="0" smtClean="0">
                <a:latin typeface="Times New Roman" pitchFamily="18" charset="0"/>
                <a:cs typeface="Times New Roman" pitchFamily="18" charset="0"/>
              </a:rPr>
              <a:t>Ф.И.О</a:t>
            </a:r>
            <a:r>
              <a:rPr lang="ru-RU" sz="2600" dirty="0">
                <a:latin typeface="Times New Roman" pitchFamily="18" charset="0"/>
                <a:cs typeface="Times New Roman" pitchFamily="18" charset="0"/>
              </a:rPr>
              <a:t>. составителя (составителей) УМК;</a:t>
            </a:r>
            <a:r>
              <a:rPr lang="uk-UA" sz="2600" dirty="0">
                <a:latin typeface="Times New Roman" pitchFamily="18" charset="0"/>
                <a:cs typeface="Times New Roman" pitchFamily="18" charset="0"/>
              </a:rPr>
              <a:t/>
            </a:r>
            <a:br>
              <a:rPr lang="uk-UA" sz="2600" dirty="0">
                <a:latin typeface="Times New Roman" pitchFamily="18" charset="0"/>
                <a:cs typeface="Times New Roman" pitchFamily="18" charset="0"/>
              </a:rPr>
            </a:br>
            <a:r>
              <a:rPr lang="uk-UA" sz="2600" dirty="0" smtClean="0">
                <a:latin typeface="Times New Roman" pitchFamily="18" charset="0"/>
                <a:cs typeface="Times New Roman" pitchFamily="18" charset="0"/>
              </a:rPr>
              <a:t>    </a:t>
            </a:r>
            <a:r>
              <a:rPr lang="ru-RU" sz="2600" i="1" dirty="0" smtClean="0">
                <a:latin typeface="Times New Roman" pitchFamily="18" charset="0"/>
                <a:cs typeface="Times New Roman" pitchFamily="18" charset="0"/>
              </a:rPr>
              <a:t>год</a:t>
            </a:r>
            <a:r>
              <a:rPr lang="ru-RU" sz="2600" dirty="0" smtClean="0">
                <a:latin typeface="Times New Roman" pitchFamily="18" charset="0"/>
                <a:cs typeface="Times New Roman" pitchFamily="18" charset="0"/>
              </a:rPr>
              <a:t> </a:t>
            </a:r>
            <a:r>
              <a:rPr lang="ru-RU" sz="2600" dirty="0">
                <a:latin typeface="Times New Roman" pitchFamily="18" charset="0"/>
                <a:cs typeface="Times New Roman" pitchFamily="18" charset="0"/>
              </a:rPr>
              <a:t>составления УМК;</a:t>
            </a:r>
            <a:r>
              <a:rPr lang="uk-UA" sz="2600" dirty="0">
                <a:latin typeface="Times New Roman" pitchFamily="18" charset="0"/>
                <a:cs typeface="Times New Roman" pitchFamily="18" charset="0"/>
              </a:rPr>
              <a:t/>
            </a:r>
            <a:br>
              <a:rPr lang="uk-UA" sz="2600" dirty="0">
                <a:latin typeface="Times New Roman" pitchFamily="18" charset="0"/>
                <a:cs typeface="Times New Roman" pitchFamily="18" charset="0"/>
              </a:rPr>
            </a:br>
            <a:r>
              <a:rPr lang="uk-UA" sz="2600" dirty="0" smtClean="0">
                <a:latin typeface="Times New Roman" pitchFamily="18" charset="0"/>
                <a:cs typeface="Times New Roman" pitchFamily="18" charset="0"/>
              </a:rPr>
              <a:t>    </a:t>
            </a:r>
            <a:r>
              <a:rPr lang="ru-RU" sz="2600" i="1" dirty="0" smtClean="0">
                <a:latin typeface="Times New Roman" pitchFamily="18" charset="0"/>
                <a:cs typeface="Times New Roman" pitchFamily="18" charset="0"/>
              </a:rPr>
              <a:t>отметка </a:t>
            </a:r>
            <a:r>
              <a:rPr lang="ru-RU" sz="2600" i="1" dirty="0">
                <a:latin typeface="Times New Roman" pitchFamily="18" charset="0"/>
                <a:cs typeface="Times New Roman" pitchFamily="18" charset="0"/>
              </a:rPr>
              <a:t>о рассмотрении </a:t>
            </a:r>
            <a:r>
              <a:rPr lang="ru-RU" sz="2600" dirty="0">
                <a:latin typeface="Times New Roman" pitchFamily="18" charset="0"/>
                <a:cs typeface="Times New Roman" pitchFamily="18" charset="0"/>
              </a:rPr>
              <a:t>УМК на заседании соответствующей цикловой комиссии и утверждении заместителем директора по учебной работе.</a:t>
            </a:r>
            <a:r>
              <a:rPr lang="uk-UA" sz="2600" dirty="0">
                <a:latin typeface="Times New Roman" pitchFamily="18" charset="0"/>
                <a:cs typeface="Times New Roman" pitchFamily="18" charset="0"/>
              </a:rPr>
              <a:t/>
            </a:r>
            <a:br>
              <a:rPr lang="uk-UA" sz="2600" dirty="0">
                <a:latin typeface="Times New Roman" pitchFamily="18" charset="0"/>
                <a:cs typeface="Times New Roman" pitchFamily="18" charset="0"/>
              </a:rPr>
            </a:br>
            <a:r>
              <a:rPr lang="ru-RU" sz="2600" dirty="0">
                <a:latin typeface="Times New Roman" pitchFamily="18" charset="0"/>
                <a:cs typeface="Times New Roman" pitchFamily="18" charset="0"/>
              </a:rPr>
              <a:t>– </a:t>
            </a:r>
            <a:r>
              <a:rPr lang="ru-RU" sz="2600" b="1" dirty="0">
                <a:latin typeface="Times New Roman" pitchFamily="18" charset="0"/>
                <a:cs typeface="Times New Roman" pitchFamily="18" charset="0"/>
              </a:rPr>
              <a:t>лист содержания УМК </a:t>
            </a:r>
            <a:r>
              <a:rPr lang="ru-RU" sz="2600" dirty="0">
                <a:latin typeface="Times New Roman" pitchFamily="18" charset="0"/>
                <a:cs typeface="Times New Roman" pitchFamily="18" charset="0"/>
              </a:rPr>
              <a:t>(приводится список основных документов и учебно-методических материалов, входящих в состав УМК);</a:t>
            </a:r>
            <a:r>
              <a:rPr lang="uk-UA" sz="2600" dirty="0">
                <a:latin typeface="Times New Roman" pitchFamily="18" charset="0"/>
                <a:cs typeface="Times New Roman" pitchFamily="18" charset="0"/>
              </a:rPr>
              <a:t/>
            </a:r>
            <a:br>
              <a:rPr lang="uk-UA" sz="2600" dirty="0">
                <a:latin typeface="Times New Roman" pitchFamily="18" charset="0"/>
                <a:cs typeface="Times New Roman" pitchFamily="18" charset="0"/>
              </a:rPr>
            </a:br>
            <a:endParaRPr lang="uk-UA" sz="2600" dirty="0">
              <a:latin typeface="Times New Roman" pitchFamily="18" charset="0"/>
              <a:cs typeface="Times New Roman" pitchFamily="18" charset="0"/>
            </a:endParaRPr>
          </a:p>
        </p:txBody>
      </p:sp>
    </p:spTree>
    <p:extLst>
      <p:ext uri="{BB962C8B-B14F-4D97-AF65-F5344CB8AC3E}">
        <p14:creationId xmlns="" xmlns:p14="http://schemas.microsoft.com/office/powerpoint/2010/main" val="36339839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250706"/>
          </a:xfrm>
        </p:spPr>
        <p:txBody>
          <a:bodyPr>
            <a:noAutofit/>
          </a:bodyPr>
          <a:lstStyle/>
          <a:p>
            <a:pPr algn="l"/>
            <a:r>
              <a:rPr lang="ru-RU" sz="2400" dirty="0">
                <a:latin typeface="Times New Roman" pitchFamily="18" charset="0"/>
                <a:cs typeface="Times New Roman" pitchFamily="18" charset="0"/>
              </a:rPr>
              <a:t>– нормативная и учебно-методическая документация (данный раздел включает блок 1 Нормативной документации и блок 2 Программно-планирующей документации);</a:t>
            </a:r>
            <a:r>
              <a:rPr lang="uk-UA" sz="2400" dirty="0">
                <a:latin typeface="Times New Roman" pitchFamily="18" charset="0"/>
                <a:cs typeface="Times New Roman" pitchFamily="18" charset="0"/>
              </a:rPr>
              <a:t/>
            </a:r>
            <a:br>
              <a:rPr lang="uk-UA" sz="2400" dirty="0">
                <a:latin typeface="Times New Roman" pitchFamily="18" charset="0"/>
                <a:cs typeface="Times New Roman" pitchFamily="18" charset="0"/>
              </a:rPr>
            </a:br>
            <a:r>
              <a:rPr lang="ru-RU" sz="2400" dirty="0">
                <a:latin typeface="Times New Roman" pitchFamily="18" charset="0"/>
                <a:cs typeface="Times New Roman" pitchFamily="18" charset="0"/>
              </a:rPr>
              <a:t>– учебно-информационные материалы (включают блок 3 Обеспеченность дисциплины учебно-методической литературой);</a:t>
            </a:r>
            <a:r>
              <a:rPr lang="uk-UA" sz="2400" dirty="0">
                <a:latin typeface="Times New Roman" pitchFamily="18" charset="0"/>
                <a:cs typeface="Times New Roman" pitchFamily="18" charset="0"/>
              </a:rPr>
              <a:t/>
            </a:r>
            <a:br>
              <a:rPr lang="uk-UA" sz="2400" dirty="0">
                <a:latin typeface="Times New Roman" pitchFamily="18" charset="0"/>
                <a:cs typeface="Times New Roman" pitchFamily="18" charset="0"/>
              </a:rPr>
            </a:br>
            <a:r>
              <a:rPr lang="ru-RU" sz="2400" dirty="0">
                <a:latin typeface="Times New Roman" pitchFamily="18" charset="0"/>
                <a:cs typeface="Times New Roman" pitchFamily="18" charset="0"/>
              </a:rPr>
              <a:t>– учебно-методические материалы по УД/ПМ (Блок 4 Средства обучения);</a:t>
            </a:r>
            <a:r>
              <a:rPr lang="uk-UA" sz="2400" dirty="0">
                <a:latin typeface="Times New Roman" pitchFamily="18" charset="0"/>
                <a:cs typeface="Times New Roman" pitchFamily="18" charset="0"/>
              </a:rPr>
              <a:t/>
            </a:r>
            <a:br>
              <a:rPr lang="uk-UA" sz="2400" dirty="0">
                <a:latin typeface="Times New Roman" pitchFamily="18" charset="0"/>
                <a:cs typeface="Times New Roman" pitchFamily="18" charset="0"/>
              </a:rPr>
            </a:br>
            <a:r>
              <a:rPr lang="ru-RU" sz="2400" dirty="0">
                <a:latin typeface="Times New Roman" pitchFamily="18" charset="0"/>
                <a:cs typeface="Times New Roman" pitchFamily="18" charset="0"/>
              </a:rPr>
              <a:t>– комплект материалов фонда оценочных средств (Блок 5 Средства контроля);</a:t>
            </a:r>
            <a:r>
              <a:rPr lang="uk-UA" sz="2400" dirty="0">
                <a:latin typeface="Times New Roman" pitchFamily="18" charset="0"/>
                <a:cs typeface="Times New Roman" pitchFamily="18" charset="0"/>
              </a:rPr>
              <a:t/>
            </a:r>
            <a:br>
              <a:rPr lang="uk-UA" sz="2400" dirty="0">
                <a:latin typeface="Times New Roman" pitchFamily="18" charset="0"/>
                <a:cs typeface="Times New Roman" pitchFamily="18" charset="0"/>
              </a:rPr>
            </a:br>
            <a:r>
              <a:rPr lang="ru-RU" sz="2400" dirty="0">
                <a:latin typeface="Times New Roman" pitchFamily="18" charset="0"/>
                <a:cs typeface="Times New Roman" pitchFamily="18" charset="0"/>
              </a:rPr>
              <a:t>– методический комплект для организации внеаудиторной самостоятельной работы (блок Методическое обеспечение внеаудиторной работы);</a:t>
            </a:r>
            <a:r>
              <a:rPr lang="uk-UA" sz="2400" dirty="0">
                <a:latin typeface="Times New Roman" pitchFamily="18" charset="0"/>
                <a:cs typeface="Times New Roman" pitchFamily="18" charset="0"/>
              </a:rPr>
              <a:t/>
            </a:r>
            <a:br>
              <a:rPr lang="uk-UA" sz="2400" dirty="0">
                <a:latin typeface="Times New Roman" pitchFamily="18" charset="0"/>
                <a:cs typeface="Times New Roman" pitchFamily="18" charset="0"/>
              </a:rPr>
            </a:br>
            <a:r>
              <a:rPr lang="ru-RU" sz="2400" dirty="0">
                <a:latin typeface="Times New Roman" pitchFamily="18" charset="0"/>
                <a:cs typeface="Times New Roman" pitchFamily="18" charset="0"/>
              </a:rPr>
              <a:t>– методический комплект по курсовому и дипломному проектированию Блоки – Методическое обеспечение курсового и дипломного проектирования;</a:t>
            </a:r>
            <a:r>
              <a:rPr lang="uk-UA" sz="2400" dirty="0">
                <a:latin typeface="Times New Roman" pitchFamily="18" charset="0"/>
                <a:cs typeface="Times New Roman" pitchFamily="18" charset="0"/>
              </a:rPr>
              <a:t/>
            </a:r>
            <a:br>
              <a:rPr lang="uk-UA" sz="2400" dirty="0">
                <a:latin typeface="Times New Roman" pitchFamily="18" charset="0"/>
                <a:cs typeface="Times New Roman" pitchFamily="18" charset="0"/>
              </a:rPr>
            </a:br>
            <a:r>
              <a:rPr lang="ru-RU" sz="2400" dirty="0">
                <a:latin typeface="Times New Roman" pitchFamily="18" charset="0"/>
                <a:cs typeface="Times New Roman" pitchFamily="18" charset="0"/>
              </a:rPr>
              <a:t>– программа ГИА (блок – Методическое обеспечение ГИА).</a:t>
            </a:r>
            <a:r>
              <a:rPr lang="uk-UA" sz="2400" dirty="0">
                <a:latin typeface="Times New Roman" pitchFamily="18" charset="0"/>
                <a:cs typeface="Times New Roman" pitchFamily="18" charset="0"/>
              </a:rPr>
              <a:t/>
            </a:r>
            <a:br>
              <a:rPr lang="uk-UA" sz="2400" dirty="0">
                <a:latin typeface="Times New Roman" pitchFamily="18" charset="0"/>
                <a:cs typeface="Times New Roman" pitchFamily="18" charset="0"/>
              </a:rPr>
            </a:br>
            <a:endParaRPr lang="uk-UA" sz="2400" dirty="0">
              <a:latin typeface="Times New Roman" pitchFamily="18" charset="0"/>
              <a:cs typeface="Times New Roman" pitchFamily="18" charset="0"/>
            </a:endParaRPr>
          </a:p>
        </p:txBody>
      </p:sp>
    </p:spTree>
    <p:extLst>
      <p:ext uri="{BB962C8B-B14F-4D97-AF65-F5344CB8AC3E}">
        <p14:creationId xmlns="" xmlns:p14="http://schemas.microsoft.com/office/powerpoint/2010/main" val="17983238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322714"/>
          </a:xfrm>
        </p:spPr>
        <p:txBody>
          <a:bodyPr>
            <a:normAutofit/>
          </a:bodyPr>
          <a:lstStyle/>
          <a:p>
            <a:pPr lvl="0" algn="l"/>
            <a:r>
              <a:rPr lang="ru-RU" sz="2800" dirty="0">
                <a:latin typeface="Times New Roman" pitchFamily="18" charset="0"/>
                <a:cs typeface="Times New Roman" pitchFamily="18" charset="0"/>
              </a:rPr>
              <a:t>Все листы УМК должны быть пронумерованы: номер 1 присваивается титульному листу; </a:t>
            </a:r>
            <a:r>
              <a:rPr lang="ru-RU" sz="2800" dirty="0" smtClean="0">
                <a:latin typeface="Times New Roman" pitchFamily="18" charset="0"/>
                <a:cs typeface="Times New Roman" pitchFamily="18" charset="0"/>
              </a:rPr>
              <a:t/>
            </a:r>
            <a:br>
              <a:rPr lang="ru-RU" sz="2800" dirty="0" smtClean="0">
                <a:latin typeface="Times New Roman" pitchFamily="18" charset="0"/>
                <a:cs typeface="Times New Roman" pitchFamily="18" charset="0"/>
              </a:rPr>
            </a:br>
            <a:r>
              <a:rPr lang="ru-RU" sz="2800" dirty="0" smtClean="0">
                <a:latin typeface="Times New Roman" pitchFamily="18" charset="0"/>
                <a:cs typeface="Times New Roman" pitchFamily="18" charset="0"/>
              </a:rPr>
              <a:t>номера </a:t>
            </a:r>
            <a:r>
              <a:rPr lang="ru-RU" sz="2800" dirty="0">
                <a:latin typeface="Times New Roman" pitchFamily="18" charset="0"/>
                <a:cs typeface="Times New Roman" pitchFamily="18" charset="0"/>
              </a:rPr>
              <a:t>листов ставятся в правом нижнем углу; нумерация листов должна совпадать с нумерацией, указанной в оглавлении</a:t>
            </a:r>
            <a:r>
              <a:rPr lang="ru-RU" sz="2800" dirty="0" smtClean="0">
                <a:latin typeface="Times New Roman" pitchFamily="18" charset="0"/>
                <a:cs typeface="Times New Roman" pitchFamily="18" charset="0"/>
              </a:rPr>
              <a:t>.</a:t>
            </a:r>
            <a:br>
              <a:rPr lang="ru-RU" sz="2800" dirty="0" smtClean="0">
                <a:latin typeface="Times New Roman" pitchFamily="18" charset="0"/>
                <a:cs typeface="Times New Roman" pitchFamily="18" charset="0"/>
              </a:rPr>
            </a:br>
            <a:r>
              <a:rPr lang="uk-UA" sz="2800" dirty="0">
                <a:latin typeface="Times New Roman" pitchFamily="18" charset="0"/>
                <a:cs typeface="Times New Roman" pitchFamily="18" charset="0"/>
              </a:rPr>
              <a:t/>
            </a:r>
            <a:br>
              <a:rPr lang="uk-UA" sz="2800" dirty="0">
                <a:latin typeface="Times New Roman" pitchFamily="18" charset="0"/>
                <a:cs typeface="Times New Roman" pitchFamily="18" charset="0"/>
              </a:rPr>
            </a:br>
            <a:r>
              <a:rPr lang="ru-RU" sz="2800" dirty="0">
                <a:latin typeface="Times New Roman" pitchFamily="18" charset="0"/>
                <a:cs typeface="Times New Roman" pitchFamily="18" charset="0"/>
              </a:rPr>
              <a:t> Учебно-методические комплексы готовятся для использования на различных носителях информации (книжная продукция, CD-ROM, и др</a:t>
            </a:r>
            <a:r>
              <a:rPr lang="ru-RU" sz="2800" dirty="0" smtClean="0">
                <a:latin typeface="Times New Roman" pitchFamily="18" charset="0"/>
                <a:cs typeface="Times New Roman" pitchFamily="18" charset="0"/>
              </a:rPr>
              <a:t>.).</a:t>
            </a:r>
            <a:br>
              <a:rPr lang="ru-RU" sz="2800" dirty="0" smtClean="0">
                <a:latin typeface="Times New Roman" pitchFamily="18" charset="0"/>
                <a:cs typeface="Times New Roman" pitchFamily="18" charset="0"/>
              </a:rPr>
            </a:br>
            <a:r>
              <a:rPr lang="uk-UA" sz="2800" dirty="0">
                <a:latin typeface="Times New Roman" pitchFamily="18" charset="0"/>
                <a:cs typeface="Times New Roman" pitchFamily="18" charset="0"/>
              </a:rPr>
              <a:t/>
            </a:r>
            <a:br>
              <a:rPr lang="uk-UA" sz="2800" dirty="0">
                <a:latin typeface="Times New Roman" pitchFamily="18" charset="0"/>
                <a:cs typeface="Times New Roman" pitchFamily="18" charset="0"/>
              </a:rPr>
            </a:br>
            <a:r>
              <a:rPr lang="ru-RU" sz="2800" dirty="0">
                <a:latin typeface="Times New Roman" pitchFamily="18" charset="0"/>
                <a:cs typeface="Times New Roman" pitchFamily="18" charset="0"/>
              </a:rPr>
              <a:t> На базе подготовленных УМК разрабатываются сетевые электронные учебные курсы.</a:t>
            </a:r>
            <a:r>
              <a:rPr lang="uk-UA" sz="2800" dirty="0">
                <a:latin typeface="Times New Roman" pitchFamily="18" charset="0"/>
                <a:cs typeface="Times New Roman" pitchFamily="18" charset="0"/>
              </a:rPr>
              <a:t/>
            </a:r>
            <a:br>
              <a:rPr lang="uk-UA" sz="2800" dirty="0">
                <a:latin typeface="Times New Roman" pitchFamily="18" charset="0"/>
                <a:cs typeface="Times New Roman" pitchFamily="18" charset="0"/>
              </a:rPr>
            </a:br>
            <a:r>
              <a:rPr lang="ru-RU" sz="2800" dirty="0">
                <a:latin typeface="Times New Roman" pitchFamily="18" charset="0"/>
                <a:cs typeface="Times New Roman" pitchFamily="18" charset="0"/>
              </a:rPr>
              <a:t> </a:t>
            </a:r>
            <a:r>
              <a:rPr lang="uk-UA" sz="2800" dirty="0">
                <a:latin typeface="Times New Roman" pitchFamily="18" charset="0"/>
                <a:cs typeface="Times New Roman" pitchFamily="18" charset="0"/>
              </a:rPr>
              <a:t/>
            </a:r>
            <a:br>
              <a:rPr lang="uk-UA" sz="2800" dirty="0">
                <a:latin typeface="Times New Roman" pitchFamily="18" charset="0"/>
                <a:cs typeface="Times New Roman" pitchFamily="18" charset="0"/>
              </a:rPr>
            </a:br>
            <a:endParaRPr lang="uk-UA" sz="2800" dirty="0">
              <a:latin typeface="Times New Roman" pitchFamily="18" charset="0"/>
              <a:cs typeface="Times New Roman" pitchFamily="18" charset="0"/>
            </a:endParaRPr>
          </a:p>
        </p:txBody>
      </p:sp>
    </p:spTree>
    <p:extLst>
      <p:ext uri="{BB962C8B-B14F-4D97-AF65-F5344CB8AC3E}">
        <p14:creationId xmlns="" xmlns:p14="http://schemas.microsoft.com/office/powerpoint/2010/main" val="418952991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3608" y="274320"/>
            <a:ext cx="7890080" cy="6251024"/>
          </a:xfrm>
        </p:spPr>
        <p:txBody>
          <a:bodyPr>
            <a:normAutofit fontScale="90000"/>
          </a:bodyPr>
          <a:lstStyle/>
          <a:p>
            <a:r>
              <a:rPr lang="ru-RU" sz="1400" dirty="0" smtClean="0"/>
              <a:t/>
            </a:r>
            <a:br>
              <a:rPr lang="ru-RU" sz="1400" dirty="0" smtClean="0"/>
            </a:br>
            <a:r>
              <a:rPr lang="ru-RU" sz="1400" dirty="0" smtClean="0"/>
              <a:t/>
            </a:r>
            <a:br>
              <a:rPr lang="ru-RU" sz="1400" dirty="0" smtClean="0"/>
            </a:br>
            <a:r>
              <a:rPr lang="ru-RU" sz="1400" dirty="0" smtClean="0"/>
              <a:t/>
            </a:r>
            <a:br>
              <a:rPr lang="ru-RU" sz="1400" dirty="0" smtClean="0"/>
            </a:br>
            <a:r>
              <a:rPr lang="ru-RU" sz="1400" dirty="0" smtClean="0"/>
              <a:t/>
            </a:r>
            <a:br>
              <a:rPr lang="ru-RU" sz="1400" dirty="0" smtClean="0"/>
            </a:br>
            <a:r>
              <a:rPr lang="ru-RU" sz="1400" dirty="0" smtClean="0"/>
              <a:t/>
            </a:r>
            <a:br>
              <a:rPr lang="ru-RU" sz="1400" dirty="0" smtClean="0"/>
            </a:br>
            <a:r>
              <a:rPr lang="ru-RU" sz="1400" dirty="0" smtClean="0"/>
              <a:t/>
            </a:r>
            <a:br>
              <a:rPr lang="ru-RU" sz="1400" dirty="0" smtClean="0"/>
            </a:br>
            <a:r>
              <a:rPr lang="ru-RU" sz="1600" dirty="0" smtClean="0"/>
              <a:t>ПРАКТИЧЕСКАЯ ЧАСТЬ: СОСТАВЛЕНИЕ ПРИМЕРНОГО СОДЕРЖАНИЯ </a:t>
            </a:r>
            <a:r>
              <a:rPr lang="ru-RU" sz="1600" dirty="0" err="1" smtClean="0"/>
              <a:t>УМК</a:t>
            </a:r>
            <a:r>
              <a:rPr lang="ru-RU" sz="1600" dirty="0" smtClean="0"/>
              <a:t> ПО     ЧИТАЕМОЙ        ДИСЦИПЛИНЕ (</a:t>
            </a:r>
            <a:r>
              <a:rPr lang="ru-RU" sz="1600" dirty="0" err="1" smtClean="0"/>
              <a:t>МДК</a:t>
            </a:r>
            <a:r>
              <a:rPr lang="ru-RU" sz="1600" dirty="0" smtClean="0"/>
              <a:t>) </a:t>
            </a:r>
            <a:r>
              <a:rPr lang="en-US" sz="1600" dirty="0" smtClean="0"/>
              <a:t/>
            </a:r>
            <a:br>
              <a:rPr lang="en-US" sz="1600" dirty="0" smtClean="0"/>
            </a:br>
            <a:r>
              <a:rPr lang="ru-RU" sz="1600" dirty="0" smtClean="0"/>
              <a:t>            </a:t>
            </a:r>
            <a:br>
              <a:rPr lang="ru-RU" sz="1600" dirty="0" smtClean="0"/>
            </a:br>
            <a:r>
              <a:rPr lang="ru-RU" sz="1600" dirty="0" smtClean="0"/>
              <a:t>             Используя методические указания по составлению </a:t>
            </a:r>
            <a:r>
              <a:rPr lang="ru-RU" sz="1600" dirty="0" err="1" smtClean="0"/>
              <a:t>УМК</a:t>
            </a:r>
            <a:r>
              <a:rPr lang="ru-RU" sz="1600" dirty="0" smtClean="0"/>
              <a:t>, а также научную и методическую литературу, заполните таблицу 1. Элементы </a:t>
            </a:r>
            <a:r>
              <a:rPr lang="ru-RU" sz="1600" dirty="0" err="1" smtClean="0"/>
              <a:t>УМК</a:t>
            </a:r>
            <a:r>
              <a:rPr lang="ru-RU" sz="1600" dirty="0" smtClean="0"/>
              <a:t> по блокам и таблицу 2. Анализ видов </a:t>
            </a:r>
            <a:r>
              <a:rPr lang="ru-RU" sz="1600" dirty="0" err="1" smtClean="0"/>
              <a:t>УМК</a:t>
            </a:r>
            <a:r>
              <a:rPr lang="ru-RU" sz="1600" dirty="0" smtClean="0"/>
              <a:t> и диагностики учебных достижений студентов на примере преподаваемой учебной дисциплины </a:t>
            </a:r>
            <a:r>
              <a:rPr lang="ru-RU" sz="1600" dirty="0" smtClean="0"/>
              <a:t>(</a:t>
            </a:r>
            <a:r>
              <a:rPr lang="ru-RU" sz="1600" dirty="0" err="1" smtClean="0"/>
              <a:t>МДК</a:t>
            </a:r>
            <a:r>
              <a:rPr lang="ru-RU" sz="1600" dirty="0" smtClean="0"/>
              <a:t>) </a:t>
            </a:r>
            <a:r>
              <a:rPr lang="en-US" sz="1600" dirty="0" smtClean="0"/>
              <a:t/>
            </a:r>
            <a:br>
              <a:rPr lang="en-US" sz="1600" dirty="0" smtClean="0"/>
            </a:br>
            <a:r>
              <a:rPr lang="en-US" sz="1600" dirty="0" smtClean="0"/>
              <a:t/>
            </a:r>
            <a:br>
              <a:rPr lang="en-US" sz="1600" dirty="0" smtClean="0"/>
            </a:br>
            <a:r>
              <a:rPr lang="ru-RU" sz="1600" dirty="0" smtClean="0"/>
              <a:t>Таблица 1 – </a:t>
            </a:r>
            <a:r>
              <a:rPr lang="ru-RU" sz="1600" i="1" dirty="0" smtClean="0"/>
              <a:t>Элементы </a:t>
            </a:r>
            <a:r>
              <a:rPr lang="ru-RU" sz="1600" i="1" dirty="0" err="1" smtClean="0"/>
              <a:t>УМК</a:t>
            </a:r>
            <a:r>
              <a:rPr lang="ru-RU" sz="1600" i="1" dirty="0" smtClean="0"/>
              <a:t> по основным блокам</a:t>
            </a:r>
            <a:r>
              <a:rPr lang="ru-RU" sz="1600" dirty="0" smtClean="0"/>
              <a:t> </a:t>
            </a:r>
            <a:r>
              <a:rPr lang="en-US" sz="1600" dirty="0" smtClean="0"/>
              <a:t/>
            </a:r>
            <a:br>
              <a:rPr lang="en-US" sz="1600" dirty="0" smtClean="0"/>
            </a:br>
            <a:r>
              <a:rPr lang="en-US" sz="1600" dirty="0" smtClean="0"/>
              <a:t/>
            </a:r>
            <a:br>
              <a:rPr lang="en-US" sz="1600" dirty="0" smtClean="0"/>
            </a:br>
            <a:r>
              <a:rPr lang="en-US" sz="1200" dirty="0" smtClean="0"/>
              <a:t/>
            </a:r>
            <a:br>
              <a:rPr lang="en-US" sz="1200" dirty="0" smtClean="0"/>
            </a:br>
            <a:r>
              <a:rPr lang="en-US" sz="1200" dirty="0" smtClean="0"/>
              <a:t/>
            </a:r>
            <a:br>
              <a:rPr lang="en-US" sz="1200" dirty="0" smtClean="0"/>
            </a:br>
            <a:r>
              <a:rPr lang="en-US" sz="1200" dirty="0" smtClean="0"/>
              <a:t/>
            </a:r>
            <a:br>
              <a:rPr lang="en-US" sz="1200" dirty="0" smtClean="0"/>
            </a:br>
            <a:r>
              <a:rPr lang="en-US" sz="1200" dirty="0" smtClean="0"/>
              <a:t/>
            </a:r>
            <a:br>
              <a:rPr lang="en-US" sz="1200" dirty="0" smtClean="0"/>
            </a:br>
            <a:r>
              <a:rPr lang="en-US" sz="1200" dirty="0" smtClean="0"/>
              <a:t/>
            </a:r>
            <a:br>
              <a:rPr lang="en-US" sz="1200" dirty="0" smtClean="0"/>
            </a:br>
            <a:r>
              <a:rPr lang="en-US" sz="1200" dirty="0" smtClean="0"/>
              <a:t/>
            </a:r>
            <a:br>
              <a:rPr lang="en-US" sz="1200" dirty="0" smtClean="0"/>
            </a:br>
            <a:r>
              <a:rPr lang="en-US" sz="1200" dirty="0" smtClean="0"/>
              <a:t/>
            </a:r>
            <a:br>
              <a:rPr lang="en-US" sz="1200" dirty="0" smtClean="0"/>
            </a:br>
            <a:r>
              <a:rPr lang="en-US" sz="1200" dirty="0" smtClean="0"/>
              <a:t/>
            </a:r>
            <a:br>
              <a:rPr lang="en-US" sz="1200" dirty="0" smtClean="0"/>
            </a:br>
            <a:r>
              <a:rPr lang="en-US" sz="1200" dirty="0" smtClean="0"/>
              <a:t/>
            </a:r>
            <a:br>
              <a:rPr lang="en-US" sz="1200" dirty="0" smtClean="0"/>
            </a:br>
            <a:r>
              <a:rPr lang="en-US" sz="1200" dirty="0" smtClean="0"/>
              <a:t/>
            </a:r>
            <a:br>
              <a:rPr lang="en-US" sz="1200" dirty="0" smtClean="0"/>
            </a:br>
            <a:r>
              <a:rPr lang="en-US" sz="1200" dirty="0" smtClean="0"/>
              <a:t/>
            </a:r>
            <a:br>
              <a:rPr lang="en-US" sz="1200" dirty="0" smtClean="0"/>
            </a:br>
            <a:r>
              <a:rPr lang="en-US" sz="1200" dirty="0" smtClean="0"/>
              <a:t/>
            </a:r>
            <a:br>
              <a:rPr lang="en-US" sz="1200" dirty="0" smtClean="0"/>
            </a:br>
            <a:r>
              <a:rPr lang="en-US" sz="1200" dirty="0" smtClean="0"/>
              <a:t/>
            </a:r>
            <a:br>
              <a:rPr lang="en-US" sz="1200" dirty="0" smtClean="0"/>
            </a:br>
            <a:r>
              <a:rPr lang="en-US" sz="1200" dirty="0" smtClean="0"/>
              <a:t/>
            </a:r>
            <a:br>
              <a:rPr lang="en-US" sz="1200" dirty="0" smtClean="0"/>
            </a:br>
            <a:r>
              <a:rPr lang="en-US" sz="1200" dirty="0" smtClean="0"/>
              <a:t/>
            </a:r>
            <a:br>
              <a:rPr lang="en-US" sz="1200" dirty="0" smtClean="0"/>
            </a:br>
            <a:r>
              <a:rPr lang="en-US" sz="1200" dirty="0" smtClean="0"/>
              <a:t/>
            </a:r>
            <a:br>
              <a:rPr lang="en-US" sz="1200" dirty="0" smtClean="0"/>
            </a:br>
            <a:r>
              <a:rPr lang="en-US" sz="1200" dirty="0" smtClean="0"/>
              <a:t/>
            </a:r>
            <a:br>
              <a:rPr lang="en-US" sz="1200" dirty="0" smtClean="0"/>
            </a:br>
            <a:r>
              <a:rPr lang="en-US" sz="1200" dirty="0" smtClean="0"/>
              <a:t/>
            </a:r>
            <a:br>
              <a:rPr lang="en-US" sz="1200" dirty="0" smtClean="0"/>
            </a:br>
            <a:r>
              <a:rPr lang="en-US" sz="1200" dirty="0" smtClean="0"/>
              <a:t/>
            </a:r>
            <a:br>
              <a:rPr lang="en-US" sz="1200" dirty="0" smtClean="0"/>
            </a:br>
            <a:r>
              <a:rPr lang="en-US" sz="1200" dirty="0" smtClean="0"/>
              <a:t/>
            </a:r>
            <a:br>
              <a:rPr lang="en-US" sz="1200" dirty="0" smtClean="0"/>
            </a:br>
            <a:r>
              <a:rPr lang="en-US" sz="1200" dirty="0" smtClean="0"/>
              <a:t/>
            </a:r>
            <a:br>
              <a:rPr lang="en-US" sz="1200" dirty="0" smtClean="0"/>
            </a:br>
            <a:r>
              <a:rPr lang="en-US" sz="1200" dirty="0" smtClean="0"/>
              <a:t/>
            </a:r>
            <a:br>
              <a:rPr lang="en-US" sz="1200" dirty="0" smtClean="0"/>
            </a:br>
            <a:r>
              <a:rPr lang="en-US" sz="1200" dirty="0" smtClean="0"/>
              <a:t/>
            </a:r>
            <a:br>
              <a:rPr lang="en-US" sz="1200" dirty="0" smtClean="0"/>
            </a:br>
            <a:r>
              <a:rPr lang="en-US" sz="1200" dirty="0" smtClean="0"/>
              <a:t/>
            </a:r>
            <a:br>
              <a:rPr lang="en-US" sz="1200" dirty="0" smtClean="0"/>
            </a:br>
            <a:r>
              <a:rPr lang="en-US" sz="1200" dirty="0" smtClean="0"/>
              <a:t/>
            </a:r>
            <a:br>
              <a:rPr lang="en-US" sz="1200" dirty="0" smtClean="0"/>
            </a:br>
            <a:r>
              <a:rPr lang="en-US" sz="1200" dirty="0" smtClean="0"/>
              <a:t/>
            </a:r>
            <a:br>
              <a:rPr lang="en-US" sz="1200" dirty="0" smtClean="0"/>
            </a:br>
            <a:r>
              <a:rPr lang="en-US" sz="1200" dirty="0" smtClean="0"/>
              <a:t/>
            </a:r>
            <a:br>
              <a:rPr lang="en-US" sz="1200" dirty="0" smtClean="0"/>
            </a:br>
            <a:endParaRPr lang="ru-RU" sz="1200" dirty="0"/>
          </a:p>
        </p:txBody>
      </p:sp>
      <p:graphicFrame>
        <p:nvGraphicFramePr>
          <p:cNvPr id="5" name="Таблица 4"/>
          <p:cNvGraphicFramePr>
            <a:graphicFrameLocks noGrp="1"/>
          </p:cNvGraphicFramePr>
          <p:nvPr/>
        </p:nvGraphicFramePr>
        <p:xfrm>
          <a:off x="1403648" y="2708920"/>
          <a:ext cx="6096000" cy="1854171"/>
        </p:xfrm>
        <a:graphic>
          <a:graphicData uri="http://schemas.openxmlformats.org/drawingml/2006/table">
            <a:tbl>
              <a:tblPr firstRow="1" bandRow="1">
                <a:tableStyleId>{5C22544A-7EE6-4342-B048-85BDC9FD1C3A}</a:tableStyleId>
              </a:tblPr>
              <a:tblGrid>
                <a:gridCol w="3048000"/>
                <a:gridCol w="3048000"/>
              </a:tblGrid>
              <a:tr h="864096">
                <a:tc>
                  <a:txBody>
                    <a:bodyPr/>
                    <a:lstStyle/>
                    <a:p>
                      <a:pPr algn="ctr">
                        <a:lnSpc>
                          <a:spcPct val="107000"/>
                        </a:lnSpc>
                        <a:spcAft>
                          <a:spcPts val="0"/>
                        </a:spcAft>
                      </a:pPr>
                      <a:endParaRPr lang="ru-RU" sz="1200" dirty="0" smtClean="0">
                        <a:latin typeface="Times New Roman"/>
                        <a:ea typeface="Times New Roman"/>
                        <a:cs typeface="Times New Roman"/>
                      </a:endParaRPr>
                    </a:p>
                    <a:p>
                      <a:pPr algn="ctr">
                        <a:lnSpc>
                          <a:spcPct val="107000"/>
                        </a:lnSpc>
                        <a:spcAft>
                          <a:spcPts val="0"/>
                        </a:spcAft>
                      </a:pPr>
                      <a:endParaRPr lang="ru-RU" sz="1200" dirty="0" smtClean="0">
                        <a:latin typeface="Times New Roman"/>
                        <a:ea typeface="Times New Roman"/>
                        <a:cs typeface="Times New Roman"/>
                      </a:endParaRPr>
                    </a:p>
                    <a:p>
                      <a:pPr algn="ctr">
                        <a:lnSpc>
                          <a:spcPct val="107000"/>
                        </a:lnSpc>
                        <a:spcAft>
                          <a:spcPts val="0"/>
                        </a:spcAft>
                      </a:pPr>
                      <a:r>
                        <a:rPr lang="ru-RU" sz="1200" dirty="0" smtClean="0">
                          <a:latin typeface="Times New Roman"/>
                          <a:ea typeface="Times New Roman"/>
                          <a:cs typeface="Times New Roman"/>
                        </a:rPr>
                        <a:t>БЛОКИ </a:t>
                      </a:r>
                      <a:r>
                        <a:rPr lang="ru-RU" sz="1200" dirty="0" err="1">
                          <a:latin typeface="Times New Roman"/>
                          <a:ea typeface="Times New Roman"/>
                          <a:cs typeface="Times New Roman"/>
                        </a:rPr>
                        <a:t>УМК</a:t>
                      </a:r>
                      <a:endParaRPr lang="ru-RU" sz="1100" dirty="0">
                        <a:latin typeface="Calibri"/>
                        <a:ea typeface="Calibri"/>
                        <a:cs typeface="Times New Roman"/>
                      </a:endParaRPr>
                    </a:p>
                  </a:txBody>
                  <a:tcPr marL="68580" marR="68580" marT="0" marB="0"/>
                </a:tc>
                <a:tc>
                  <a:txBody>
                    <a:bodyPr/>
                    <a:lstStyle/>
                    <a:p>
                      <a:pPr>
                        <a:lnSpc>
                          <a:spcPct val="150000"/>
                        </a:lnSpc>
                        <a:spcAft>
                          <a:spcPts val="0"/>
                        </a:spcAft>
                      </a:pPr>
                      <a:r>
                        <a:rPr lang="ru-RU" sz="1200">
                          <a:latin typeface="Times New Roman"/>
                          <a:ea typeface="Times New Roman"/>
                          <a:cs typeface="Times New Roman"/>
                        </a:rPr>
                        <a:t>Преподаваемая дисциплина, МДК______________________________</a:t>
                      </a:r>
                      <a:endParaRPr lang="ru-RU" sz="1100">
                        <a:latin typeface="Calibri"/>
                        <a:ea typeface="Calibri"/>
                        <a:cs typeface="Times New Roman"/>
                      </a:endParaRPr>
                    </a:p>
                    <a:p>
                      <a:pPr>
                        <a:lnSpc>
                          <a:spcPct val="150000"/>
                        </a:lnSpc>
                        <a:spcAft>
                          <a:spcPts val="0"/>
                        </a:spcAft>
                      </a:pPr>
                      <a:r>
                        <a:rPr lang="ru-RU" sz="1200">
                          <a:latin typeface="Times New Roman"/>
                          <a:ea typeface="Times New Roman"/>
                          <a:cs typeface="Times New Roman"/>
                        </a:rPr>
                        <a:t>                                   Элементы УМК</a:t>
                      </a:r>
                      <a:endParaRPr lang="ru-RU" sz="1100">
                        <a:latin typeface="Calibri"/>
                        <a:ea typeface="Calibri"/>
                        <a:cs typeface="Times New Roman"/>
                      </a:endParaRPr>
                    </a:p>
                  </a:txBody>
                  <a:tcPr marL="68580" marR="68580" marT="0" marB="0"/>
                </a:tc>
              </a:tr>
              <a:tr h="360040">
                <a:tc>
                  <a:txBody>
                    <a:bodyPr/>
                    <a:lstStyle/>
                    <a:p>
                      <a:pPr>
                        <a:lnSpc>
                          <a:spcPct val="107000"/>
                        </a:lnSpc>
                        <a:spcAft>
                          <a:spcPts val="0"/>
                        </a:spcAft>
                      </a:pPr>
                      <a:r>
                        <a:rPr lang="ru-RU" sz="1200">
                          <a:latin typeface="Times New Roman"/>
                          <a:ea typeface="Times New Roman"/>
                          <a:cs typeface="Times New Roman"/>
                        </a:rPr>
                        <a:t>Программно-планирующий</a:t>
                      </a:r>
                      <a:endParaRPr lang="ru-RU" sz="1100">
                        <a:latin typeface="Calibri"/>
                        <a:ea typeface="Calibri"/>
                        <a:cs typeface="Times New Roman"/>
                      </a:endParaRPr>
                    </a:p>
                  </a:txBody>
                  <a:tcPr marL="68580" marR="68580" marT="0" marB="0"/>
                </a:tc>
                <a:tc>
                  <a:txBody>
                    <a:bodyPr/>
                    <a:lstStyle/>
                    <a:p>
                      <a:pPr>
                        <a:lnSpc>
                          <a:spcPct val="107000"/>
                        </a:lnSpc>
                        <a:spcAft>
                          <a:spcPts val="0"/>
                        </a:spcAft>
                      </a:pPr>
                      <a:endParaRPr lang="en-US" sz="1200">
                        <a:latin typeface="Times New Roman"/>
                        <a:ea typeface="Times New Roman"/>
                        <a:cs typeface="Times New Roman"/>
                      </a:endParaRPr>
                    </a:p>
                  </a:txBody>
                  <a:tcPr marL="68580" marR="68580" marT="0" marB="0"/>
                </a:tc>
              </a:tr>
              <a:tr h="432048">
                <a:tc>
                  <a:txBody>
                    <a:bodyPr/>
                    <a:lstStyle/>
                    <a:p>
                      <a:pPr>
                        <a:lnSpc>
                          <a:spcPct val="107000"/>
                        </a:lnSpc>
                        <a:spcAft>
                          <a:spcPts val="0"/>
                        </a:spcAft>
                      </a:pPr>
                      <a:r>
                        <a:rPr lang="ru-RU" sz="1200">
                          <a:latin typeface="Times New Roman"/>
                          <a:ea typeface="Times New Roman"/>
                          <a:cs typeface="Times New Roman"/>
                        </a:rPr>
                        <a:t>Учебно-методический</a:t>
                      </a:r>
                      <a:endParaRPr lang="ru-RU" sz="1100">
                        <a:latin typeface="Calibri"/>
                        <a:ea typeface="Calibri"/>
                        <a:cs typeface="Times New Roman"/>
                      </a:endParaRPr>
                    </a:p>
                  </a:txBody>
                  <a:tcPr marL="68580" marR="68580" marT="0" marB="0"/>
                </a:tc>
                <a:tc>
                  <a:txBody>
                    <a:bodyPr/>
                    <a:lstStyle/>
                    <a:p>
                      <a:pPr>
                        <a:lnSpc>
                          <a:spcPct val="107000"/>
                        </a:lnSpc>
                        <a:spcAft>
                          <a:spcPts val="0"/>
                        </a:spcAft>
                      </a:pPr>
                      <a:endParaRPr lang="en-US" sz="1200">
                        <a:latin typeface="Times New Roman"/>
                        <a:ea typeface="Times New Roman"/>
                        <a:cs typeface="Times New Roman"/>
                      </a:endParaRPr>
                    </a:p>
                  </a:txBody>
                  <a:tcPr marL="68580" marR="68580" marT="0" marB="0"/>
                </a:tc>
              </a:tr>
              <a:tr h="197987">
                <a:tc>
                  <a:txBody>
                    <a:bodyPr/>
                    <a:lstStyle/>
                    <a:p>
                      <a:pPr>
                        <a:lnSpc>
                          <a:spcPct val="107000"/>
                        </a:lnSpc>
                        <a:spcAft>
                          <a:spcPts val="0"/>
                        </a:spcAft>
                      </a:pPr>
                      <a:r>
                        <a:rPr lang="ru-RU" sz="1200">
                          <a:latin typeface="Times New Roman"/>
                          <a:ea typeface="Times New Roman"/>
                          <a:cs typeface="Times New Roman"/>
                        </a:rPr>
                        <a:t>Ресурсно-сопровождающий</a:t>
                      </a:r>
                      <a:endParaRPr lang="ru-RU" sz="1100">
                        <a:latin typeface="Calibri"/>
                        <a:ea typeface="Calibri"/>
                        <a:cs typeface="Times New Roman"/>
                      </a:endParaRPr>
                    </a:p>
                  </a:txBody>
                  <a:tcPr marL="68580" marR="68580" marT="0" marB="0"/>
                </a:tc>
                <a:tc>
                  <a:txBody>
                    <a:bodyPr/>
                    <a:lstStyle/>
                    <a:p>
                      <a:pPr>
                        <a:lnSpc>
                          <a:spcPct val="107000"/>
                        </a:lnSpc>
                        <a:spcAft>
                          <a:spcPts val="0"/>
                        </a:spcAft>
                      </a:pPr>
                      <a:endParaRPr lang="en-US" sz="1200" dirty="0">
                        <a:latin typeface="Times New Roman"/>
                        <a:ea typeface="Times New Roman"/>
                        <a:cs typeface="Times New Roman"/>
                      </a:endParaRPr>
                    </a:p>
                  </a:txBody>
                  <a:tcPr marL="68580" marR="68580" marT="0" marB="0"/>
                </a:tc>
              </a:tr>
            </a:tbl>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6323032"/>
          </a:xfrm>
        </p:spPr>
        <p:txBody>
          <a:bodyPr>
            <a:normAutofit fontScale="90000"/>
          </a:bodyPr>
          <a:lstStyle/>
          <a:p>
            <a:r>
              <a:rPr lang="ru-RU" sz="1600" dirty="0" smtClean="0"/>
              <a:t>Таблица 2 - </a:t>
            </a:r>
            <a:r>
              <a:rPr lang="ru-RU" sz="1600" i="1" dirty="0" smtClean="0"/>
              <a:t>Анализ видов </a:t>
            </a:r>
            <a:r>
              <a:rPr lang="ru-RU" sz="1600" i="1" dirty="0" err="1" smtClean="0"/>
              <a:t>УМК</a:t>
            </a:r>
            <a:r>
              <a:rPr lang="ru-RU" sz="1600" i="1" dirty="0" smtClean="0"/>
              <a:t> и диагностики учебных достижений студентов на примере преподаваемой учебной </a:t>
            </a:r>
            <a:r>
              <a:rPr lang="ru-RU" sz="1600" i="1" dirty="0" smtClean="0"/>
              <a:t>дисциплины, </a:t>
            </a:r>
            <a:r>
              <a:rPr lang="ru-RU" sz="1600" i="1" dirty="0" err="1" smtClean="0"/>
              <a:t>МДК____________________________________</a:t>
            </a:r>
            <a:r>
              <a:rPr lang="ru-RU" sz="1600" i="1" dirty="0" smtClean="0"/>
              <a:t/>
            </a:r>
            <a:br>
              <a:rPr lang="ru-RU" sz="1600" i="1" dirty="0" smtClean="0"/>
            </a:br>
            <a:r>
              <a:rPr lang="ru-RU" sz="1400" i="1" dirty="0" smtClean="0"/>
              <a:t/>
            </a:r>
            <a:br>
              <a:rPr lang="ru-RU" sz="1400" i="1" dirty="0" smtClean="0"/>
            </a:br>
            <a:r>
              <a:rPr lang="ru-RU" sz="1400" i="1" dirty="0" smtClean="0"/>
              <a:t/>
            </a:r>
            <a:br>
              <a:rPr lang="ru-RU" sz="1400" i="1" dirty="0" smtClean="0"/>
            </a:br>
            <a:r>
              <a:rPr lang="ru-RU" sz="1400" i="1" dirty="0" smtClean="0"/>
              <a:t/>
            </a:r>
            <a:br>
              <a:rPr lang="ru-RU" sz="1400" i="1" dirty="0" smtClean="0"/>
            </a:br>
            <a:r>
              <a:rPr lang="ru-RU" sz="1400" i="1" dirty="0" smtClean="0"/>
              <a:t/>
            </a:r>
            <a:br>
              <a:rPr lang="ru-RU" sz="1400" i="1" dirty="0" smtClean="0"/>
            </a:br>
            <a:r>
              <a:rPr lang="ru-RU" sz="1400" i="1" dirty="0" smtClean="0"/>
              <a:t/>
            </a:r>
            <a:br>
              <a:rPr lang="ru-RU" sz="1400" i="1" dirty="0" smtClean="0"/>
            </a:br>
            <a:r>
              <a:rPr lang="ru-RU" sz="1400" i="1" dirty="0" smtClean="0"/>
              <a:t/>
            </a:r>
            <a:br>
              <a:rPr lang="ru-RU" sz="1400" i="1" dirty="0" smtClean="0"/>
            </a:br>
            <a:r>
              <a:rPr lang="ru-RU" sz="1400" i="1" dirty="0" smtClean="0"/>
              <a:t/>
            </a:r>
            <a:br>
              <a:rPr lang="ru-RU" sz="1400" i="1" dirty="0" smtClean="0"/>
            </a:br>
            <a:r>
              <a:rPr lang="ru-RU" sz="1400" i="1" dirty="0" smtClean="0"/>
              <a:t/>
            </a:r>
            <a:br>
              <a:rPr lang="ru-RU" sz="1400" i="1" dirty="0" smtClean="0"/>
            </a:br>
            <a:r>
              <a:rPr lang="ru-RU" sz="1400" i="1" dirty="0" smtClean="0"/>
              <a:t/>
            </a:r>
            <a:br>
              <a:rPr lang="ru-RU" sz="1400" i="1" dirty="0" smtClean="0"/>
            </a:br>
            <a:r>
              <a:rPr lang="ru-RU" sz="1400" i="1" dirty="0" smtClean="0"/>
              <a:t/>
            </a:r>
            <a:br>
              <a:rPr lang="ru-RU" sz="1400" i="1" dirty="0" smtClean="0"/>
            </a:br>
            <a:r>
              <a:rPr lang="ru-RU" sz="1400" i="1" dirty="0" smtClean="0"/>
              <a:t/>
            </a:r>
            <a:br>
              <a:rPr lang="ru-RU" sz="1400" i="1" dirty="0" smtClean="0"/>
            </a:br>
            <a:r>
              <a:rPr lang="ru-RU" sz="1400" i="1" dirty="0" smtClean="0"/>
              <a:t/>
            </a:r>
            <a:br>
              <a:rPr lang="ru-RU" sz="1400" i="1" dirty="0" smtClean="0"/>
            </a:br>
            <a:r>
              <a:rPr lang="ru-RU" sz="1400" i="1" dirty="0" smtClean="0"/>
              <a:t/>
            </a:r>
            <a:br>
              <a:rPr lang="ru-RU" sz="1400" i="1" dirty="0" smtClean="0"/>
            </a:br>
            <a:r>
              <a:rPr lang="ru-RU" sz="1400" i="1" dirty="0" smtClean="0"/>
              <a:t/>
            </a:r>
            <a:br>
              <a:rPr lang="ru-RU" sz="1400" i="1" dirty="0" smtClean="0"/>
            </a:br>
            <a:r>
              <a:rPr lang="ru-RU" sz="1400" i="1" dirty="0" smtClean="0"/>
              <a:t/>
            </a:r>
            <a:br>
              <a:rPr lang="ru-RU" sz="1400" i="1" dirty="0" smtClean="0"/>
            </a:br>
            <a:r>
              <a:rPr lang="ru-RU" sz="1400" i="1" dirty="0" smtClean="0"/>
              <a:t/>
            </a:r>
            <a:br>
              <a:rPr lang="ru-RU" sz="1400" i="1" dirty="0" smtClean="0"/>
            </a:br>
            <a:r>
              <a:rPr lang="ru-RU" sz="1400" i="1" dirty="0" smtClean="0"/>
              <a:t/>
            </a:r>
            <a:br>
              <a:rPr lang="ru-RU" sz="1400" i="1" dirty="0" smtClean="0"/>
            </a:br>
            <a:r>
              <a:rPr lang="ru-RU" sz="1400" i="1" dirty="0" smtClean="0"/>
              <a:t/>
            </a:r>
            <a:br>
              <a:rPr lang="ru-RU" sz="1400" i="1" dirty="0" smtClean="0"/>
            </a:br>
            <a:r>
              <a:rPr lang="ru-RU" sz="1400" i="1" dirty="0" smtClean="0"/>
              <a:t/>
            </a:r>
            <a:br>
              <a:rPr lang="ru-RU" sz="1400" i="1" dirty="0" smtClean="0"/>
            </a:br>
            <a:r>
              <a:rPr lang="ru-RU" sz="1400" i="1" dirty="0" smtClean="0"/>
              <a:t/>
            </a:r>
            <a:br>
              <a:rPr lang="ru-RU" sz="1400" i="1" dirty="0" smtClean="0"/>
            </a:br>
            <a:r>
              <a:rPr lang="ru-RU" sz="1400" i="1" dirty="0" smtClean="0"/>
              <a:t/>
            </a:r>
            <a:br>
              <a:rPr lang="ru-RU" sz="1400" i="1" dirty="0" smtClean="0"/>
            </a:br>
            <a:r>
              <a:rPr lang="ru-RU" sz="1400" i="1" dirty="0" smtClean="0"/>
              <a:t/>
            </a:r>
            <a:br>
              <a:rPr lang="ru-RU" sz="1400" i="1" dirty="0" smtClean="0"/>
            </a:br>
            <a:r>
              <a:rPr lang="ru-RU" sz="1400" i="1" dirty="0" smtClean="0"/>
              <a:t/>
            </a:r>
            <a:br>
              <a:rPr lang="ru-RU" sz="1400" i="1" dirty="0" smtClean="0"/>
            </a:br>
            <a:r>
              <a:rPr lang="ru-RU" sz="1400" i="1" dirty="0" smtClean="0"/>
              <a:t/>
            </a:r>
            <a:br>
              <a:rPr lang="ru-RU" sz="1400" i="1" dirty="0" smtClean="0"/>
            </a:br>
            <a:r>
              <a:rPr lang="ru-RU" sz="1400" i="1" dirty="0" smtClean="0"/>
              <a:t/>
            </a:r>
            <a:br>
              <a:rPr lang="ru-RU" sz="1400" i="1" dirty="0" smtClean="0"/>
            </a:br>
            <a:r>
              <a:rPr lang="ru-RU" sz="1400" i="1" dirty="0" smtClean="0"/>
              <a:t/>
            </a:r>
            <a:br>
              <a:rPr lang="ru-RU" sz="1400" i="1" dirty="0" smtClean="0"/>
            </a:br>
            <a:r>
              <a:rPr lang="ru-RU" sz="1400" dirty="0" smtClean="0"/>
              <a:t/>
            </a:r>
            <a:br>
              <a:rPr lang="ru-RU" sz="1400" dirty="0" smtClean="0"/>
            </a:br>
            <a:endParaRPr lang="ru-RU" sz="1400" dirty="0"/>
          </a:p>
        </p:txBody>
      </p:sp>
      <p:graphicFrame>
        <p:nvGraphicFramePr>
          <p:cNvPr id="3" name="Таблица 2"/>
          <p:cNvGraphicFramePr>
            <a:graphicFrameLocks noGrp="1"/>
          </p:cNvGraphicFramePr>
          <p:nvPr/>
        </p:nvGraphicFramePr>
        <p:xfrm>
          <a:off x="1524000" y="1397000"/>
          <a:ext cx="6096000" cy="2286762"/>
        </p:xfrm>
        <a:graphic>
          <a:graphicData uri="http://schemas.openxmlformats.org/drawingml/2006/table">
            <a:tbl>
              <a:tblPr firstRow="1" bandRow="1">
                <a:tableStyleId>{5C22544A-7EE6-4342-B048-85BDC9FD1C3A}</a:tableStyleId>
              </a:tblPr>
              <a:tblGrid>
                <a:gridCol w="1016000"/>
                <a:gridCol w="1016000"/>
                <a:gridCol w="1016000"/>
                <a:gridCol w="1016000"/>
                <a:gridCol w="1016000"/>
                <a:gridCol w="1016000"/>
              </a:tblGrid>
              <a:tr h="370840">
                <a:tc rowSpan="2">
                  <a:txBody>
                    <a:bodyPr/>
                    <a:lstStyle/>
                    <a:p>
                      <a:pPr algn="ctr">
                        <a:lnSpc>
                          <a:spcPct val="107000"/>
                        </a:lnSpc>
                        <a:spcAft>
                          <a:spcPts val="0"/>
                        </a:spcAft>
                      </a:pPr>
                      <a:r>
                        <a:rPr lang="ru-RU" sz="1200" dirty="0" err="1">
                          <a:latin typeface="Times New Roman"/>
                          <a:ea typeface="Times New Roman"/>
                          <a:cs typeface="Times New Roman"/>
                        </a:rPr>
                        <a:t>УМК</a:t>
                      </a:r>
                      <a:r>
                        <a:rPr lang="ru-RU" sz="1200" dirty="0">
                          <a:latin typeface="Times New Roman"/>
                          <a:ea typeface="Times New Roman"/>
                          <a:cs typeface="Times New Roman"/>
                        </a:rPr>
                        <a:t> по индивидуальному плану</a:t>
                      </a:r>
                      <a:endParaRPr lang="ru-RU" sz="1100" dirty="0">
                        <a:latin typeface="Calibri"/>
                        <a:ea typeface="Calibri"/>
                        <a:cs typeface="Times New Roman"/>
                      </a:endParaRPr>
                    </a:p>
                  </a:txBody>
                  <a:tcPr marL="68580" marR="68580" marT="0" marB="0"/>
                </a:tc>
                <a:tc rowSpan="2">
                  <a:txBody>
                    <a:bodyPr/>
                    <a:lstStyle/>
                    <a:p>
                      <a:pPr algn="ctr">
                        <a:lnSpc>
                          <a:spcPct val="107000"/>
                        </a:lnSpc>
                        <a:spcAft>
                          <a:spcPts val="0"/>
                        </a:spcAft>
                      </a:pPr>
                      <a:r>
                        <a:rPr lang="ru-RU" sz="1200" dirty="0" err="1">
                          <a:latin typeface="Times New Roman"/>
                          <a:ea typeface="Times New Roman"/>
                          <a:cs typeface="Times New Roman"/>
                        </a:rPr>
                        <a:t>УМК</a:t>
                      </a:r>
                      <a:r>
                        <a:rPr lang="ru-RU" sz="1200" dirty="0">
                          <a:latin typeface="Times New Roman"/>
                          <a:ea typeface="Times New Roman"/>
                          <a:cs typeface="Times New Roman"/>
                        </a:rPr>
                        <a:t> в наличии (разработанные и утвержденные)</a:t>
                      </a:r>
                      <a:endParaRPr lang="ru-RU" sz="1100" dirty="0">
                        <a:latin typeface="Calibri"/>
                        <a:ea typeface="Calibri"/>
                        <a:cs typeface="Times New Roman"/>
                      </a:endParaRPr>
                    </a:p>
                  </a:txBody>
                  <a:tcPr marL="68580" marR="68580" marT="0" marB="0"/>
                </a:tc>
                <a:tc>
                  <a:txBody>
                    <a:bodyPr/>
                    <a:lstStyle/>
                    <a:p>
                      <a:pPr algn="ctr">
                        <a:lnSpc>
                          <a:spcPct val="107000"/>
                        </a:lnSpc>
                        <a:spcAft>
                          <a:spcPts val="0"/>
                        </a:spcAft>
                      </a:pPr>
                      <a:r>
                        <a:rPr lang="ru-RU" sz="1200">
                          <a:latin typeface="Times New Roman"/>
                          <a:ea typeface="Times New Roman"/>
                          <a:cs typeface="Times New Roman"/>
                        </a:rPr>
                        <a:t>Вид контроля</a:t>
                      </a:r>
                      <a:endParaRPr lang="ru-RU" sz="1100">
                        <a:latin typeface="Calibri"/>
                        <a:ea typeface="Calibri"/>
                        <a:cs typeface="Times New Roman"/>
                      </a:endParaRPr>
                    </a:p>
                  </a:txBody>
                  <a:tcPr marL="68580" marR="68580" marT="0" marB="0"/>
                </a:tc>
                <a:tc>
                  <a:txBody>
                    <a:bodyPr/>
                    <a:lstStyle/>
                    <a:p>
                      <a:pPr>
                        <a:lnSpc>
                          <a:spcPct val="107000"/>
                        </a:lnSpc>
                        <a:spcAft>
                          <a:spcPts val="0"/>
                        </a:spcAft>
                      </a:pPr>
                      <a:r>
                        <a:rPr lang="ru-RU" sz="1200">
                          <a:latin typeface="Times New Roman"/>
                          <a:ea typeface="Times New Roman"/>
                          <a:cs typeface="Times New Roman"/>
                        </a:rPr>
                        <a:t>Методы контроля</a:t>
                      </a:r>
                      <a:endParaRPr lang="ru-RU" sz="1100">
                        <a:latin typeface="Calibri"/>
                        <a:ea typeface="Calibri"/>
                        <a:cs typeface="Times New Roman"/>
                      </a:endParaRPr>
                    </a:p>
                  </a:txBody>
                  <a:tcPr marL="68580" marR="68580" marT="0" marB="0"/>
                </a:tc>
                <a:tc>
                  <a:txBody>
                    <a:bodyPr/>
                    <a:lstStyle/>
                    <a:p>
                      <a:pPr>
                        <a:lnSpc>
                          <a:spcPct val="107000"/>
                        </a:lnSpc>
                        <a:spcAft>
                          <a:spcPts val="0"/>
                        </a:spcAft>
                      </a:pPr>
                      <a:r>
                        <a:rPr lang="ru-RU" sz="1200">
                          <a:latin typeface="Times New Roman"/>
                          <a:ea typeface="Times New Roman"/>
                          <a:cs typeface="Times New Roman"/>
                        </a:rPr>
                        <a:t>Формы контроля</a:t>
                      </a:r>
                      <a:endParaRPr lang="ru-RU" sz="1100">
                        <a:latin typeface="Calibri"/>
                        <a:ea typeface="Calibri"/>
                        <a:cs typeface="Times New Roman"/>
                      </a:endParaRPr>
                    </a:p>
                  </a:txBody>
                  <a:tcPr marL="68580" marR="68580" marT="0" marB="0"/>
                </a:tc>
                <a:tc>
                  <a:txBody>
                    <a:bodyPr/>
                    <a:lstStyle/>
                    <a:p>
                      <a:pPr>
                        <a:lnSpc>
                          <a:spcPct val="107000"/>
                        </a:lnSpc>
                        <a:spcAft>
                          <a:spcPts val="0"/>
                        </a:spcAft>
                      </a:pPr>
                      <a:r>
                        <a:rPr lang="ru-RU" sz="1200" dirty="0">
                          <a:latin typeface="Times New Roman"/>
                          <a:ea typeface="Times New Roman"/>
                          <a:cs typeface="Times New Roman"/>
                        </a:rPr>
                        <a:t>Виды КИМ</a:t>
                      </a:r>
                      <a:endParaRPr lang="ru-RU" sz="1100" dirty="0">
                        <a:latin typeface="Calibri"/>
                        <a:ea typeface="Calibri"/>
                        <a:cs typeface="Times New Roman"/>
                      </a:endParaRPr>
                    </a:p>
                  </a:txBody>
                  <a:tcPr marL="68580" marR="68580" marT="0" marB="0"/>
                </a:tc>
              </a:tr>
              <a:tr h="370840">
                <a:tc vMerge="1">
                  <a:txBody>
                    <a:bodyPr/>
                    <a:lstStyle/>
                    <a:p>
                      <a:endParaRPr lang="ru-RU"/>
                    </a:p>
                  </a:txBody>
                  <a:tcPr/>
                </a:tc>
                <a:tc vMerge="1">
                  <a:txBody>
                    <a:bodyPr/>
                    <a:lstStyle/>
                    <a:p>
                      <a:endParaRPr lang="ru-RU"/>
                    </a:p>
                  </a:txBody>
                  <a:tcPr/>
                </a:tc>
                <a:tc>
                  <a:txBody>
                    <a:bodyPr/>
                    <a:lstStyle/>
                    <a:p>
                      <a:endParaRPr lang="ru-RU" dirty="0"/>
                    </a:p>
                  </a:txBody>
                  <a:tcPr/>
                </a:tc>
                <a:tc>
                  <a:txBody>
                    <a:bodyPr/>
                    <a:lstStyle/>
                    <a:p>
                      <a:endParaRPr lang="ru-RU" dirty="0"/>
                    </a:p>
                  </a:txBody>
                  <a:tcPr/>
                </a:tc>
                <a:tc>
                  <a:txBody>
                    <a:bodyPr/>
                    <a:lstStyle/>
                    <a:p>
                      <a:endParaRPr lang="ru-RU" dirty="0"/>
                    </a:p>
                  </a:txBody>
                  <a:tcPr/>
                </a:tc>
                <a:tc>
                  <a:txBody>
                    <a:bodyPr/>
                    <a:lstStyle/>
                    <a:p>
                      <a:endParaRPr lang="ru-RU" dirty="0"/>
                    </a:p>
                  </a:txBody>
                  <a:tcPr/>
                </a:tc>
              </a:tr>
              <a:tr h="370840">
                <a:tc>
                  <a:txBody>
                    <a:bodyPr/>
                    <a:lstStyle/>
                    <a:p>
                      <a:endParaRPr lang="ru-RU"/>
                    </a:p>
                  </a:txBody>
                  <a:tcPr/>
                </a:tc>
                <a:tc>
                  <a:txBody>
                    <a:bodyPr/>
                    <a:lstStyle/>
                    <a:p>
                      <a:endParaRPr lang="ru-RU"/>
                    </a:p>
                  </a:txBody>
                  <a:tcPr/>
                </a:tc>
                <a:tc>
                  <a:txBody>
                    <a:bodyPr/>
                    <a:lstStyle/>
                    <a:p>
                      <a:endParaRPr lang="ru-RU"/>
                    </a:p>
                  </a:txBody>
                  <a:tcPr/>
                </a:tc>
                <a:tc>
                  <a:txBody>
                    <a:bodyPr/>
                    <a:lstStyle/>
                    <a:p>
                      <a:endParaRPr lang="ru-RU"/>
                    </a:p>
                  </a:txBody>
                  <a:tcPr/>
                </a:tc>
                <a:tc>
                  <a:txBody>
                    <a:bodyPr/>
                    <a:lstStyle/>
                    <a:p>
                      <a:endParaRPr lang="ru-RU"/>
                    </a:p>
                  </a:txBody>
                  <a:tcPr/>
                </a:tc>
                <a:tc>
                  <a:txBody>
                    <a:bodyPr/>
                    <a:lstStyle/>
                    <a:p>
                      <a:endParaRPr lang="ru-RU"/>
                    </a:p>
                  </a:txBody>
                  <a:tcPr/>
                </a:tc>
              </a:tr>
              <a:tr h="370840">
                <a:tc>
                  <a:txBody>
                    <a:bodyPr/>
                    <a:lstStyle/>
                    <a:p>
                      <a:endParaRPr lang="ru-RU"/>
                    </a:p>
                  </a:txBody>
                  <a:tcPr/>
                </a:tc>
                <a:tc>
                  <a:txBody>
                    <a:bodyPr/>
                    <a:lstStyle/>
                    <a:p>
                      <a:endParaRPr lang="ru-RU"/>
                    </a:p>
                  </a:txBody>
                  <a:tcPr/>
                </a:tc>
                <a:tc>
                  <a:txBody>
                    <a:bodyPr/>
                    <a:lstStyle/>
                    <a:p>
                      <a:endParaRPr lang="ru-RU"/>
                    </a:p>
                  </a:txBody>
                  <a:tcPr/>
                </a:tc>
                <a:tc>
                  <a:txBody>
                    <a:bodyPr/>
                    <a:lstStyle/>
                    <a:p>
                      <a:endParaRPr lang="ru-RU"/>
                    </a:p>
                  </a:txBody>
                  <a:tcPr/>
                </a:tc>
                <a:tc>
                  <a:txBody>
                    <a:bodyPr/>
                    <a:lstStyle/>
                    <a:p>
                      <a:endParaRPr lang="ru-RU"/>
                    </a:p>
                  </a:txBody>
                  <a:tcPr/>
                </a:tc>
                <a:tc>
                  <a:txBody>
                    <a:bodyPr/>
                    <a:lstStyle/>
                    <a:p>
                      <a:endParaRPr lang="ru-RU"/>
                    </a:p>
                  </a:txBody>
                  <a:tcPr/>
                </a:tc>
              </a:tr>
              <a:tr h="370840">
                <a:tc>
                  <a:txBody>
                    <a:bodyPr/>
                    <a:lstStyle/>
                    <a:p>
                      <a:endParaRPr lang="ru-RU"/>
                    </a:p>
                  </a:txBody>
                  <a:tcPr/>
                </a:tc>
                <a:tc>
                  <a:txBody>
                    <a:bodyPr/>
                    <a:lstStyle/>
                    <a:p>
                      <a:endParaRPr lang="ru-RU"/>
                    </a:p>
                  </a:txBody>
                  <a:tcPr/>
                </a:tc>
                <a:tc>
                  <a:txBody>
                    <a:bodyPr/>
                    <a:lstStyle/>
                    <a:p>
                      <a:endParaRPr lang="ru-RU"/>
                    </a:p>
                  </a:txBody>
                  <a:tcPr/>
                </a:tc>
                <a:tc>
                  <a:txBody>
                    <a:bodyPr/>
                    <a:lstStyle/>
                    <a:p>
                      <a:endParaRPr lang="ru-RU"/>
                    </a:p>
                  </a:txBody>
                  <a:tcPr/>
                </a:tc>
                <a:tc>
                  <a:txBody>
                    <a:bodyPr/>
                    <a:lstStyle/>
                    <a:p>
                      <a:endParaRPr lang="ru-RU"/>
                    </a:p>
                  </a:txBody>
                  <a:tcPr/>
                </a:tc>
                <a:tc>
                  <a:txBody>
                    <a:bodyPr/>
                    <a:lstStyle/>
                    <a:p>
                      <a:endParaRPr lang="ru-RU"/>
                    </a:p>
                  </a:txBody>
                  <a:tcPr/>
                </a:tc>
              </a:tr>
            </a:tbl>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5746968"/>
          </a:xfrm>
        </p:spPr>
        <p:txBody>
          <a:bodyPr>
            <a:normAutofit fontScale="90000"/>
          </a:bodyPr>
          <a:lstStyle/>
          <a:p>
            <a:r>
              <a:rPr lang="ru-RU" sz="1800" dirty="0" smtClean="0"/>
              <a:t/>
            </a:r>
            <a:br>
              <a:rPr lang="ru-RU" sz="1800" dirty="0" smtClean="0"/>
            </a:br>
            <a:r>
              <a:rPr lang="ru-RU" sz="1800" dirty="0" smtClean="0"/>
              <a:t/>
            </a:r>
            <a:br>
              <a:rPr lang="ru-RU" sz="1800" dirty="0" smtClean="0"/>
            </a:br>
            <a:r>
              <a:rPr lang="ru-RU" sz="1800" dirty="0" smtClean="0"/>
              <a:t/>
            </a:r>
            <a:br>
              <a:rPr lang="ru-RU" sz="1800" dirty="0" smtClean="0"/>
            </a:br>
            <a:r>
              <a:rPr lang="ru-RU" sz="1800" dirty="0" smtClean="0"/>
              <a:t/>
            </a:r>
            <a:br>
              <a:rPr lang="ru-RU" sz="1800" dirty="0" smtClean="0"/>
            </a:br>
            <a:r>
              <a:rPr lang="ru-RU" sz="1800" dirty="0" smtClean="0"/>
              <a:t/>
            </a:r>
            <a:br>
              <a:rPr lang="ru-RU" sz="1800" dirty="0" smtClean="0"/>
            </a:br>
            <a:r>
              <a:rPr lang="ru-RU" sz="1800" dirty="0" smtClean="0"/>
              <a:t/>
            </a:r>
            <a:br>
              <a:rPr lang="ru-RU" sz="1800" dirty="0" smtClean="0"/>
            </a:br>
            <a:r>
              <a:rPr lang="ru-RU" sz="1800" dirty="0" smtClean="0"/>
              <a:t/>
            </a:r>
            <a:br>
              <a:rPr lang="ru-RU" sz="1800" dirty="0" smtClean="0"/>
            </a:br>
            <a:r>
              <a:rPr lang="ru-RU" sz="1800" dirty="0" smtClean="0"/>
              <a:t/>
            </a:r>
            <a:br>
              <a:rPr lang="ru-RU" sz="1800" dirty="0" smtClean="0"/>
            </a:br>
            <a:r>
              <a:rPr lang="ru-RU" sz="1800" dirty="0" smtClean="0"/>
              <a:t/>
            </a:r>
            <a:br>
              <a:rPr lang="ru-RU" sz="1800" dirty="0" smtClean="0"/>
            </a:br>
            <a:r>
              <a:rPr lang="ru-RU" sz="1800" dirty="0" smtClean="0"/>
              <a:t/>
            </a:r>
            <a:br>
              <a:rPr lang="ru-RU" sz="1800" dirty="0" smtClean="0"/>
            </a:br>
            <a:r>
              <a:rPr lang="ru-RU" sz="1800" b="1" dirty="0" smtClean="0"/>
              <a:t> Литература:</a:t>
            </a:r>
            <a:r>
              <a:rPr lang="ru-RU" sz="1800" dirty="0" smtClean="0"/>
              <a:t>    </a:t>
            </a:r>
            <a:br>
              <a:rPr lang="ru-RU" sz="1800" dirty="0" smtClean="0"/>
            </a:br>
            <a:r>
              <a:rPr lang="ru-RU" sz="1800" dirty="0" smtClean="0"/>
              <a:t>1. Гусева Р. П. Методическая готовность преподавателей к созданию комплексного учебно-методического обеспечения образовательного процесса.// Среднее профессиональное образование, 2003, №3. </a:t>
            </a:r>
            <a:br>
              <a:rPr lang="ru-RU" sz="1800" dirty="0" smtClean="0"/>
            </a:br>
            <a:r>
              <a:rPr lang="ru-RU" sz="1800" dirty="0" smtClean="0"/>
              <a:t> 2. Макаров А. В., Трофимова З. П., </a:t>
            </a:r>
            <a:r>
              <a:rPr lang="ru-RU" sz="1800" dirty="0" err="1" smtClean="0"/>
              <a:t>Вязовкин</a:t>
            </a:r>
            <a:r>
              <a:rPr lang="ru-RU" sz="1800" dirty="0" smtClean="0"/>
              <a:t> В. С., Гафарова Ю. Ю. Учебно-методический комплекс: модульная технология разработки: </a:t>
            </a:r>
            <a:r>
              <a:rPr lang="ru-RU" sz="1800" dirty="0" err="1" smtClean="0"/>
              <a:t>Учебно-методич</a:t>
            </a:r>
            <a:r>
              <a:rPr lang="ru-RU" sz="1800" dirty="0" smtClean="0"/>
              <a:t>. пособие — Мн. </a:t>
            </a:r>
            <a:r>
              <a:rPr lang="ru-RU" sz="1800" dirty="0" err="1" smtClean="0"/>
              <a:t>РИВШ</a:t>
            </a:r>
            <a:r>
              <a:rPr lang="ru-RU" sz="1800" dirty="0" smtClean="0"/>
              <a:t> </a:t>
            </a:r>
            <a:r>
              <a:rPr lang="ru-RU" sz="1800" dirty="0" err="1" smtClean="0"/>
              <a:t>БГУ</a:t>
            </a:r>
            <a:r>
              <a:rPr lang="ru-RU" sz="1800" dirty="0" smtClean="0"/>
              <a:t>, 2001. — 118 с.    </a:t>
            </a:r>
            <a:br>
              <a:rPr lang="ru-RU" sz="1800" dirty="0" smtClean="0"/>
            </a:br>
            <a:r>
              <a:rPr lang="ru-RU" sz="1800" dirty="0" smtClean="0"/>
              <a:t>3. Фоминых, И. В. Роль учебно-методического комплекса в обеспечении качества образования / И. В. Фоминых. — Текст : непосредственный // Теория и практика образования в современном мире : материалы </a:t>
            </a:r>
            <a:r>
              <a:rPr lang="ru-RU" sz="1800" dirty="0" err="1" smtClean="0"/>
              <a:t>VI</a:t>
            </a:r>
            <a:r>
              <a:rPr lang="ru-RU" sz="1800" dirty="0" smtClean="0"/>
              <a:t> </a:t>
            </a:r>
            <a:r>
              <a:rPr lang="ru-RU" sz="1800" dirty="0" err="1" smtClean="0"/>
              <a:t>Междунар</a:t>
            </a:r>
            <a:r>
              <a:rPr lang="ru-RU" sz="1800" dirty="0" smtClean="0"/>
              <a:t>. </a:t>
            </a:r>
            <a:r>
              <a:rPr lang="ru-RU" sz="1800" dirty="0" err="1" smtClean="0"/>
              <a:t>науч</a:t>
            </a:r>
            <a:r>
              <a:rPr lang="ru-RU" sz="1800" dirty="0" smtClean="0"/>
              <a:t>. </a:t>
            </a:r>
            <a:r>
              <a:rPr lang="ru-RU" sz="1800" dirty="0" err="1" smtClean="0"/>
              <a:t>конф</a:t>
            </a:r>
            <a:r>
              <a:rPr lang="ru-RU" sz="1800" dirty="0" smtClean="0"/>
              <a:t>. (г. Санкт-Петербург, декабрь 2014 г.). — Санкт-Петербург : </a:t>
            </a:r>
            <a:r>
              <a:rPr lang="ru-RU" sz="1800" dirty="0" err="1" smtClean="0"/>
              <a:t>Заневская</a:t>
            </a:r>
            <a:r>
              <a:rPr lang="ru-RU" sz="1800" dirty="0" smtClean="0"/>
              <a:t> площадь, 2014. — </a:t>
            </a:r>
            <a:br>
              <a:rPr lang="ru-RU" sz="1800" dirty="0" smtClean="0"/>
            </a:br>
            <a:r>
              <a:rPr lang="ru-RU" sz="1800" dirty="0" smtClean="0"/>
              <a:t>С. 307-309. — URL: https://moluch.ru/conf/ped/archive/145/6767/ (дата обращения: 23.02.2023).</a:t>
            </a:r>
            <a:br>
              <a:rPr lang="ru-RU" sz="1800" dirty="0" smtClean="0"/>
            </a:br>
            <a:r>
              <a:rPr lang="ru-RU" sz="1800" dirty="0" smtClean="0"/>
              <a:t> 4. </a:t>
            </a:r>
            <a:r>
              <a:rPr lang="ru-RU" sz="1800" dirty="0" err="1" smtClean="0"/>
              <a:t>Щепотин</a:t>
            </a:r>
            <a:r>
              <a:rPr lang="ru-RU" sz="1800" dirty="0" smtClean="0"/>
              <a:t> А. Ф., </a:t>
            </a:r>
            <a:r>
              <a:rPr lang="ru-RU" sz="1800" dirty="0" err="1" smtClean="0"/>
              <a:t>Чекулаев</a:t>
            </a:r>
            <a:r>
              <a:rPr lang="ru-RU" sz="1800" dirty="0" smtClean="0"/>
              <a:t> М. А., </a:t>
            </a:r>
            <a:r>
              <a:rPr lang="ru-RU" sz="1800" dirty="0" err="1" smtClean="0"/>
              <a:t>Сосонко</a:t>
            </a:r>
            <a:r>
              <a:rPr lang="ru-RU" sz="1800" dirty="0" smtClean="0"/>
              <a:t> В. Е., </a:t>
            </a:r>
            <a:r>
              <a:rPr lang="ru-RU" sz="1800" dirty="0" err="1" smtClean="0"/>
              <a:t>Шеховцев</a:t>
            </a:r>
            <a:r>
              <a:rPr lang="ru-RU" sz="1800" dirty="0" smtClean="0"/>
              <a:t> А. П. Комплексное учебно-методическое обеспечение образовательного процесса в средних профессиональных учебных заведениях. М.: ИПР </a:t>
            </a:r>
            <a:r>
              <a:rPr lang="ru-RU" sz="1800" dirty="0" err="1" smtClean="0"/>
              <a:t>СПО</a:t>
            </a:r>
            <a:r>
              <a:rPr lang="ru-RU" sz="1800" dirty="0" smtClean="0"/>
              <a:t>, 2002 2.         </a:t>
            </a:r>
            <a:br>
              <a:rPr lang="ru-RU" sz="1800" dirty="0" smtClean="0"/>
            </a:br>
            <a:r>
              <a:rPr lang="ru-RU" sz="1800" dirty="0" smtClean="0"/>
              <a:t/>
            </a:r>
            <a:br>
              <a:rPr lang="ru-RU" sz="1800" dirty="0" smtClean="0"/>
            </a:br>
            <a:r>
              <a:rPr lang="ru-RU" sz="1800" dirty="0" smtClean="0"/>
              <a:t/>
            </a:r>
            <a:br>
              <a:rPr lang="ru-RU" sz="1800" dirty="0" smtClean="0"/>
            </a:br>
            <a:r>
              <a:rPr lang="ru-RU" sz="1800" dirty="0" smtClean="0"/>
              <a:t/>
            </a:r>
            <a:br>
              <a:rPr lang="ru-RU" sz="1800" dirty="0" smtClean="0"/>
            </a:br>
            <a:r>
              <a:rPr lang="ru-RU" sz="1800" dirty="0" smtClean="0"/>
              <a:t/>
            </a:r>
            <a:br>
              <a:rPr lang="ru-RU" sz="1800" dirty="0" smtClean="0"/>
            </a:br>
            <a:r>
              <a:rPr lang="ru-RU" sz="1800" dirty="0" smtClean="0"/>
              <a:t/>
            </a:r>
            <a:br>
              <a:rPr lang="ru-RU" sz="1800" dirty="0" smtClean="0"/>
            </a:br>
            <a:r>
              <a:rPr lang="ru-RU" sz="1800" dirty="0" smtClean="0"/>
              <a:t/>
            </a:r>
            <a:br>
              <a:rPr lang="ru-RU" sz="1800" dirty="0" smtClean="0"/>
            </a:br>
            <a:r>
              <a:rPr lang="ru-RU" sz="1800" dirty="0" smtClean="0"/>
              <a:t/>
            </a:r>
            <a:br>
              <a:rPr lang="ru-RU" sz="1800" dirty="0" smtClean="0"/>
            </a:br>
            <a:r>
              <a:rPr lang="ru-RU" sz="1800" dirty="0" smtClean="0"/>
              <a:t/>
            </a:r>
            <a:br>
              <a:rPr lang="ru-RU" sz="1800" dirty="0" smtClean="0"/>
            </a:br>
            <a:r>
              <a:rPr lang="ru-RU" sz="1800" dirty="0" smtClean="0"/>
              <a:t/>
            </a:r>
            <a:br>
              <a:rPr lang="ru-RU" sz="1800" dirty="0" smtClean="0"/>
            </a:br>
            <a:r>
              <a:rPr lang="ru-RU" sz="1800" dirty="0" smtClean="0"/>
              <a:t/>
            </a:r>
            <a:br>
              <a:rPr lang="ru-RU" sz="1800" dirty="0" smtClean="0"/>
            </a:br>
            <a:r>
              <a:rPr lang="ru-RU" sz="1800" dirty="0" smtClean="0"/>
              <a:t/>
            </a:r>
            <a:br>
              <a:rPr lang="ru-RU" sz="1800" dirty="0" smtClean="0"/>
            </a:br>
            <a:r>
              <a:rPr lang="ru-RU" sz="1800" dirty="0" smtClean="0"/>
              <a:t/>
            </a:r>
            <a:br>
              <a:rPr lang="ru-RU" sz="1800" dirty="0" smtClean="0"/>
            </a:br>
            <a:r>
              <a:rPr lang="ru-RU" sz="1800" dirty="0" smtClean="0"/>
              <a:t/>
            </a:r>
            <a:br>
              <a:rPr lang="ru-RU" sz="1800" dirty="0" smtClean="0"/>
            </a:br>
            <a:endParaRPr lang="ru-RU" sz="1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5746968"/>
          </a:xfrm>
        </p:spPr>
        <p:txBody>
          <a:bodyPr>
            <a:normAutofit fontScale="90000"/>
          </a:bodyPr>
          <a:lstStyle/>
          <a:p>
            <a:r>
              <a:rPr lang="ru-RU" sz="1800" dirty="0" smtClean="0"/>
              <a:t/>
            </a:r>
            <a:br>
              <a:rPr lang="ru-RU" sz="1800" dirty="0" smtClean="0"/>
            </a:br>
            <a:r>
              <a:rPr lang="ru-RU" sz="1800" dirty="0" smtClean="0"/>
              <a:t>            Реформирование системы профессионального образования в настоящее время требует обновления его содержания и предполагает изменения форм и методов обучения. Стремительное развитие передовых технологий в сфере производства, возросшие требования работодателей к уровню подготовки выпускников и переход к реализации </a:t>
            </a:r>
            <a:r>
              <a:rPr lang="ru-RU" sz="1800" dirty="0" err="1" smtClean="0"/>
              <a:t>ФГОС</a:t>
            </a:r>
            <a:r>
              <a:rPr lang="ru-RU" sz="1800" dirty="0" smtClean="0"/>
              <a:t> </a:t>
            </a:r>
            <a:r>
              <a:rPr lang="ru-RU" sz="1800" dirty="0" err="1" smtClean="0"/>
              <a:t>СПО</a:t>
            </a:r>
            <a:r>
              <a:rPr lang="ru-RU" sz="1800" dirty="0" smtClean="0"/>
              <a:t>, открыли новые возможности образовательного процесса. Все это, в свою очередь, влияет на модернизацию системы среднего профессионально образования, особенно в части создания учебно-методических комплексов.</a:t>
            </a:r>
            <a:br>
              <a:rPr lang="ru-RU" sz="1800" dirty="0" smtClean="0"/>
            </a:br>
            <a:r>
              <a:rPr lang="ru-RU" sz="1800" b="1" i="1" dirty="0" smtClean="0"/>
              <a:t>            Главная функция </a:t>
            </a:r>
            <a:r>
              <a:rPr lang="ru-RU" sz="1800" b="1" i="1" dirty="0" err="1" smtClean="0"/>
              <a:t>УМК</a:t>
            </a:r>
            <a:r>
              <a:rPr lang="ru-RU" sz="1800" b="1" i="1" dirty="0" smtClean="0"/>
              <a:t> </a:t>
            </a:r>
            <a:r>
              <a:rPr lang="ru-RU" sz="1800" dirty="0" smtClean="0"/>
              <a:t>заключается в том, что он выступает в качестве инструмента системно — методического обеспечения образовательного процесса по основной профессиональной образовательной программе, его предварительного проектирования. </a:t>
            </a:r>
            <a:r>
              <a:rPr lang="ru-RU" sz="1800" dirty="0" err="1" smtClean="0"/>
              <a:t>УМК</a:t>
            </a:r>
            <a:r>
              <a:rPr lang="ru-RU" sz="1800" dirty="0" smtClean="0"/>
              <a:t> объединяет в единое целое различные дидактические средства обучения, подчиняя их целям образования. Не только фиксирует, но и раскрывает требования к содержанию изучаемых дисциплин, </a:t>
            </a:r>
            <a:r>
              <a:rPr lang="ru-RU" sz="1800" dirty="0" err="1" smtClean="0"/>
              <a:t>МДК</a:t>
            </a:r>
            <a:r>
              <a:rPr lang="ru-RU" sz="1800" dirty="0" smtClean="0"/>
              <a:t> к знаниям, умениям и практическому опыту выпускников, формированию ряда общих и профессиональных компетенций, содержащихся в </a:t>
            </a:r>
            <a:r>
              <a:rPr lang="ru-RU" sz="1800" dirty="0" err="1" smtClean="0"/>
              <a:t>ФГОС</a:t>
            </a:r>
            <a:r>
              <a:rPr lang="ru-RU" sz="1800" dirty="0" smtClean="0"/>
              <a:t> по специальностям </a:t>
            </a:r>
            <a:r>
              <a:rPr lang="ru-RU" sz="1800" dirty="0" err="1" smtClean="0"/>
              <a:t>СПО</a:t>
            </a:r>
            <a:r>
              <a:rPr lang="ru-RU" sz="1800" dirty="0" smtClean="0"/>
              <a:t>, тем самым способствует его реализации, служит накоплению новых знаний, новаторских идей и разработок, стимулирует развитие творческого потенциала педагогов.</a:t>
            </a:r>
            <a:br>
              <a:rPr lang="ru-RU" sz="1800" dirty="0" smtClean="0"/>
            </a:br>
            <a:r>
              <a:rPr lang="ru-RU" sz="1600" dirty="0" smtClean="0"/>
              <a:t/>
            </a:r>
            <a:br>
              <a:rPr lang="ru-RU" sz="1600" dirty="0" smtClean="0"/>
            </a:br>
            <a:endParaRPr lang="ru-RU" sz="16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6035000"/>
          </a:xfrm>
        </p:spPr>
        <p:txBody>
          <a:bodyPr>
            <a:noAutofit/>
          </a:bodyPr>
          <a:lstStyle/>
          <a:p>
            <a:r>
              <a:rPr lang="ru-RU" sz="2000" dirty="0" smtClean="0"/>
              <a:t>      Процесс подготовки высококвалифицированного специалиста связан с постоянным повышением качества образовательного процесса.</a:t>
            </a:r>
            <a:br>
              <a:rPr lang="ru-RU" sz="2000" dirty="0" smtClean="0"/>
            </a:br>
            <a:r>
              <a:rPr lang="ru-RU" sz="2000" dirty="0" smtClean="0"/>
              <a:t>       Для того, чтобы достичь этой цели учреждение среднего профессионального образования должно постоянно </a:t>
            </a:r>
            <a:br>
              <a:rPr lang="ru-RU" sz="2000" dirty="0" smtClean="0"/>
            </a:br>
            <a:r>
              <a:rPr lang="ru-RU" sz="2000" dirty="0" smtClean="0"/>
              <a:t>совершенствовать и разрабатывать новые формы учебно-методического обеспечения процесса обучения студентов.</a:t>
            </a:r>
            <a:br>
              <a:rPr lang="ru-RU" sz="2000" dirty="0" smtClean="0"/>
            </a:br>
            <a:r>
              <a:rPr lang="ru-RU" sz="2000" dirty="0" smtClean="0"/>
              <a:t>Учебно-методический комплекс</a:t>
            </a:r>
            <a:r>
              <a:rPr lang="en-US" sz="2000" dirty="0" smtClean="0"/>
              <a:t> </a:t>
            </a:r>
            <a:r>
              <a:rPr lang="ru-RU" sz="2000" dirty="0" smtClean="0"/>
              <a:t>должен основываться на следующих принципах:</a:t>
            </a:r>
            <a:br>
              <a:rPr lang="ru-RU" sz="2000" dirty="0" smtClean="0"/>
            </a:br>
            <a:r>
              <a:rPr lang="ru-RU" sz="2000" dirty="0" smtClean="0"/>
              <a:t>-</a:t>
            </a:r>
            <a:r>
              <a:rPr lang="en-US" sz="2000" dirty="0" smtClean="0"/>
              <a:t> </a:t>
            </a:r>
            <a:r>
              <a:rPr lang="ru-RU" sz="2000" dirty="0" smtClean="0"/>
              <a:t>принцип целостности;</a:t>
            </a:r>
            <a:br>
              <a:rPr lang="ru-RU" sz="2000" dirty="0" smtClean="0"/>
            </a:br>
            <a:r>
              <a:rPr lang="ru-RU" sz="2000" dirty="0" smtClean="0"/>
              <a:t>-</a:t>
            </a:r>
            <a:r>
              <a:rPr lang="en-US" sz="2000" dirty="0" smtClean="0"/>
              <a:t> </a:t>
            </a:r>
            <a:r>
              <a:rPr lang="ru-RU" sz="2000" dirty="0" smtClean="0"/>
              <a:t>принцип </a:t>
            </a:r>
            <a:r>
              <a:rPr lang="ru-RU" sz="2000" dirty="0" err="1" smtClean="0"/>
              <a:t>детерминирования</a:t>
            </a:r>
            <a:r>
              <a:rPr lang="ru-RU" sz="2000" dirty="0" smtClean="0"/>
              <a:t>;</a:t>
            </a:r>
            <a:br>
              <a:rPr lang="ru-RU" sz="2000" dirty="0" smtClean="0"/>
            </a:br>
            <a:r>
              <a:rPr lang="ru-RU" sz="2000" dirty="0" smtClean="0"/>
              <a:t>- </a:t>
            </a:r>
            <a:r>
              <a:rPr lang="ru-RU" sz="2000" dirty="0" err="1" smtClean="0"/>
              <a:t>принцип</a:t>
            </a:r>
            <a:r>
              <a:rPr lang="ru-RU" sz="2000" dirty="0" smtClean="0"/>
              <a:t> модульности;</a:t>
            </a:r>
            <a:br>
              <a:rPr lang="ru-RU" sz="2000" dirty="0" smtClean="0"/>
            </a:br>
            <a:r>
              <a:rPr lang="ru-RU" sz="2000" dirty="0" smtClean="0"/>
              <a:t>- принцип эффективности, меж предметной связи;</a:t>
            </a:r>
            <a:br>
              <a:rPr lang="ru-RU" sz="2000" dirty="0" smtClean="0"/>
            </a:br>
            <a:r>
              <a:rPr lang="ru-RU" sz="2000" dirty="0" smtClean="0"/>
              <a:t>- принцип строго соответствия характеристикам </a:t>
            </a:r>
            <a:r>
              <a:rPr lang="ru-RU" sz="2000" dirty="0" err="1" smtClean="0"/>
              <a:t>ФГОС</a:t>
            </a:r>
            <a:r>
              <a:rPr lang="ru-RU" sz="2000" dirty="0" smtClean="0"/>
              <a:t> и учебного плана;</a:t>
            </a:r>
            <a:br>
              <a:rPr lang="ru-RU" sz="2000" dirty="0" smtClean="0"/>
            </a:br>
            <a:r>
              <a:rPr lang="ru-RU" sz="2000" dirty="0" smtClean="0"/>
              <a:t>- принцип соответствия программ достижениям науки и техники;</a:t>
            </a:r>
            <a:br>
              <a:rPr lang="ru-RU" sz="2000" dirty="0" smtClean="0"/>
            </a:br>
            <a:r>
              <a:rPr lang="ru-RU" sz="2000" dirty="0" smtClean="0"/>
              <a:t>- принцип комплексного подхода.</a:t>
            </a:r>
            <a:endParaRPr lang="ru-RU" sz="2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6035000"/>
          </a:xfrm>
        </p:spPr>
        <p:txBody>
          <a:bodyPr>
            <a:normAutofit/>
          </a:bodyPr>
          <a:lstStyle/>
          <a:p>
            <a:pPr algn="just"/>
            <a:r>
              <a:rPr lang="ru-RU" sz="2000" dirty="0" smtClean="0"/>
              <a:t>1. </a:t>
            </a:r>
            <a:r>
              <a:rPr lang="ru-RU" sz="2000" b="1" i="1" dirty="0" smtClean="0"/>
              <a:t>Учебно-методический комплекс </a:t>
            </a:r>
            <a:r>
              <a:rPr lang="ru-RU" sz="2000" dirty="0" smtClean="0"/>
              <a:t>по учебной дисциплине/ профессиональному модулю – это структурированный системный комплекс учебно-методических материалов, обеспечивающий качественное освоение обучающимися содержания учебной дисциплины/профессионального модуля и позволяющий эффективно формировать профессионально значимые компетенции. </a:t>
            </a:r>
            <a:r>
              <a:rPr lang="ru-RU" sz="2000" dirty="0" err="1" smtClean="0"/>
              <a:t>УМК</a:t>
            </a:r>
            <a:r>
              <a:rPr lang="ru-RU" sz="2000" dirty="0" smtClean="0"/>
              <a:t>, предназначен как для преподавателей, так и для обучающихся. Он позволяет и тем и другим оптимально организовать свое время и отвечает принципу «прозрачности</a:t>
            </a:r>
            <a:r>
              <a:rPr lang="en-US" sz="2000" dirty="0" smtClean="0"/>
              <a:t> </a:t>
            </a:r>
            <a:r>
              <a:rPr lang="ru-RU" sz="2000" dirty="0" smtClean="0"/>
              <a:t>образования.</a:t>
            </a:r>
            <a:br>
              <a:rPr lang="ru-RU" sz="2000" dirty="0" smtClean="0"/>
            </a:br>
            <a:r>
              <a:rPr lang="ru-RU" sz="2000" dirty="0" smtClean="0"/>
              <a:t>2. </a:t>
            </a:r>
            <a:r>
              <a:rPr lang="ru-RU" sz="2000" b="1" i="1" dirty="0" smtClean="0"/>
              <a:t>Учебно-методический комплекс </a:t>
            </a:r>
            <a:r>
              <a:rPr lang="ru-RU" sz="2000" dirty="0" smtClean="0"/>
              <a:t>ориентирован на:</a:t>
            </a:r>
            <a:br>
              <a:rPr lang="ru-RU" sz="2000" dirty="0" smtClean="0"/>
            </a:br>
            <a:r>
              <a:rPr lang="ru-RU" sz="2000" dirty="0" smtClean="0"/>
              <a:t>– развитие у обучающихся общих и профессиональных компетенций, необходимых для успешной профессиональной деятельности;</a:t>
            </a:r>
            <a:br>
              <a:rPr lang="ru-RU" sz="2000" dirty="0" smtClean="0"/>
            </a:br>
            <a:r>
              <a:rPr lang="ru-RU" sz="2000" dirty="0" smtClean="0"/>
              <a:t>– развитие рефлексивного опыта, гражданской позиции, способностей к решению проблем и задач;</a:t>
            </a:r>
            <a:br>
              <a:rPr lang="ru-RU" sz="2000" dirty="0" smtClean="0"/>
            </a:br>
            <a:r>
              <a:rPr lang="ru-RU" sz="2000" dirty="0" smtClean="0"/>
              <a:t>– формирование индивидуальной и коллективной ответственности за профессиональные действия.</a:t>
            </a:r>
            <a:r>
              <a:rPr lang="ru-RU" sz="1600" dirty="0" smtClean="0"/>
              <a:t/>
            </a:r>
            <a:br>
              <a:rPr lang="ru-RU" sz="1600" dirty="0" smtClean="0"/>
            </a:br>
            <a:endParaRPr lang="ru-RU" sz="16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5962992"/>
          </a:xfrm>
        </p:spPr>
        <p:txBody>
          <a:bodyPr>
            <a:normAutofit/>
          </a:bodyPr>
          <a:lstStyle/>
          <a:p>
            <a:r>
              <a:rPr lang="ru-RU" sz="2000" dirty="0" smtClean="0"/>
              <a:t>4. </a:t>
            </a:r>
            <a:r>
              <a:rPr lang="ru-RU" sz="2000" b="1" i="1" dirty="0" smtClean="0"/>
              <a:t>Целью разработки и использования в образовательном процессе учебно-методического комплекса по образовательной программе (специальности/профессии/) </a:t>
            </a:r>
            <a:r>
              <a:rPr lang="ru-RU" sz="2000" b="1" i="1" dirty="0" err="1" smtClean="0"/>
              <a:t>СПО</a:t>
            </a:r>
            <a:r>
              <a:rPr lang="ru-RU" sz="2000" dirty="0" smtClean="0"/>
              <a:t> является организация образовательного процесса в соответствии с требованиями </a:t>
            </a:r>
            <a:r>
              <a:rPr lang="ru-RU" sz="2000" dirty="0" err="1" smtClean="0"/>
              <a:t>ФГОС</a:t>
            </a:r>
            <a:r>
              <a:rPr lang="ru-RU" sz="2000" dirty="0" smtClean="0"/>
              <a:t> </a:t>
            </a:r>
            <a:r>
              <a:rPr lang="ru-RU" sz="2000" dirty="0" err="1" smtClean="0"/>
              <a:t>СПО</a:t>
            </a:r>
            <a:r>
              <a:rPr lang="ru-RU" sz="2000" dirty="0" smtClean="0"/>
              <a:t>.</a:t>
            </a:r>
            <a:r>
              <a:rPr lang="en-US" sz="2000" dirty="0" smtClean="0"/>
              <a:t/>
            </a:r>
            <a:br>
              <a:rPr lang="en-US" sz="2000" dirty="0" smtClean="0"/>
            </a:br>
            <a:r>
              <a:rPr lang="ru-RU" sz="2000" dirty="0" smtClean="0"/>
              <a:t/>
            </a:r>
            <a:br>
              <a:rPr lang="ru-RU" sz="2000" dirty="0" smtClean="0"/>
            </a:br>
            <a:r>
              <a:rPr lang="ru-RU" sz="2000" dirty="0" smtClean="0"/>
              <a:t>5</a:t>
            </a:r>
            <a:r>
              <a:rPr lang="ru-RU" sz="2000" b="1" i="1" dirty="0" smtClean="0"/>
              <a:t>. Целью разработки и использования в образовательном процессе учебно-методического комплекса по дисциплине </a:t>
            </a:r>
            <a:r>
              <a:rPr lang="ru-RU" sz="2000" dirty="0" smtClean="0"/>
              <a:t>является организация образовательного процесса в соответствии с требованиями </a:t>
            </a:r>
            <a:r>
              <a:rPr lang="ru-RU" sz="2000" dirty="0" err="1" smtClean="0"/>
              <a:t>ФГОС</a:t>
            </a:r>
            <a:r>
              <a:rPr lang="ru-RU" sz="2000" dirty="0" smtClean="0"/>
              <a:t> </a:t>
            </a:r>
            <a:r>
              <a:rPr lang="ru-RU" sz="2000" dirty="0" err="1" smtClean="0"/>
              <a:t>СПО</a:t>
            </a:r>
            <a:r>
              <a:rPr lang="ru-RU" sz="2000" dirty="0" smtClean="0"/>
              <a:t>.</a:t>
            </a:r>
            <a:r>
              <a:rPr lang="en-US" sz="2000" dirty="0" smtClean="0"/>
              <a:t/>
            </a:r>
            <a:br>
              <a:rPr lang="en-US" sz="2000" dirty="0" smtClean="0"/>
            </a:br>
            <a:r>
              <a:rPr lang="ru-RU" sz="2000" dirty="0" smtClean="0"/>
              <a:t/>
            </a:r>
            <a:br>
              <a:rPr lang="ru-RU" sz="2000" dirty="0" smtClean="0"/>
            </a:br>
            <a:r>
              <a:rPr lang="ru-RU" sz="2000" dirty="0" smtClean="0"/>
              <a:t>6. </a:t>
            </a:r>
            <a:r>
              <a:rPr lang="ru-RU" sz="2000" b="1" i="1" dirty="0" smtClean="0"/>
              <a:t>Целью разработки и использования в образовательном  процессе учебно-методического комплекса по профессиональному модулю</a:t>
            </a:r>
            <a:r>
              <a:rPr lang="ru-RU" sz="2000" dirty="0" smtClean="0"/>
              <a:t> является организация образовательного процесса в соответствии с требованиями </a:t>
            </a:r>
            <a:r>
              <a:rPr lang="ru-RU" sz="2000" dirty="0" err="1" smtClean="0"/>
              <a:t>ФГОС</a:t>
            </a:r>
            <a:r>
              <a:rPr lang="ru-RU" sz="2000" dirty="0" smtClean="0"/>
              <a:t> </a:t>
            </a:r>
            <a:r>
              <a:rPr lang="ru-RU" sz="2000" dirty="0" err="1" smtClean="0"/>
              <a:t>СПО</a:t>
            </a:r>
            <a:r>
              <a:rPr lang="ru-RU" sz="2000" dirty="0" smtClean="0"/>
              <a:t>. </a:t>
            </a:r>
            <a:endParaRPr lang="ru-RU" sz="16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6179016"/>
          </a:xfrm>
        </p:spPr>
        <p:txBody>
          <a:bodyPr>
            <a:noAutofit/>
          </a:bodyPr>
          <a:lstStyle/>
          <a:p>
            <a:r>
              <a:rPr lang="ru-RU" sz="1500" dirty="0" smtClean="0"/>
              <a:t>7. </a:t>
            </a:r>
            <a:r>
              <a:rPr lang="ru-RU" sz="1500" b="1" i="1" dirty="0" smtClean="0"/>
              <a:t>Разработка и использование </a:t>
            </a:r>
            <a:r>
              <a:rPr lang="ru-RU" sz="1500" b="1" i="1" dirty="0" err="1" smtClean="0"/>
              <a:t>УМК</a:t>
            </a:r>
            <a:r>
              <a:rPr lang="ru-RU" sz="1500" b="1" i="1" dirty="0" smtClean="0"/>
              <a:t> в образовательном процессе нацелены на решение следующих задач:</a:t>
            </a:r>
            <a:r>
              <a:rPr lang="ru-RU" sz="1500" dirty="0" smtClean="0"/>
              <a:t/>
            </a:r>
            <a:br>
              <a:rPr lang="ru-RU" sz="1500" dirty="0" smtClean="0"/>
            </a:br>
            <a:r>
              <a:rPr lang="ru-RU" sz="1500" dirty="0" smtClean="0"/>
              <a:t>- определение роли и места УД, </a:t>
            </a:r>
            <a:r>
              <a:rPr lang="ru-RU" sz="1500" dirty="0" err="1" smtClean="0"/>
              <a:t>МДК</a:t>
            </a:r>
            <a:r>
              <a:rPr lang="ru-RU" sz="1500" dirty="0" smtClean="0"/>
              <a:t> или ПМ в образовательной программе по профессии/специальности;</a:t>
            </a:r>
            <a:br>
              <a:rPr lang="ru-RU" sz="1500" dirty="0" smtClean="0"/>
            </a:br>
            <a:r>
              <a:rPr lang="ru-RU" sz="1500" dirty="0" smtClean="0"/>
              <a:t>- улучшение методического обеспечения образовательного процесса;</a:t>
            </a:r>
            <a:br>
              <a:rPr lang="ru-RU" sz="1500" dirty="0" smtClean="0"/>
            </a:br>
            <a:r>
              <a:rPr lang="ru-RU" sz="1500" dirty="0" smtClean="0"/>
              <a:t>создание учебно-методических материалов, необходимых для подготовки электронных учебников, электронных учебно-методических пособий;</a:t>
            </a:r>
            <a:br>
              <a:rPr lang="ru-RU" sz="1500" dirty="0" smtClean="0"/>
            </a:br>
            <a:r>
              <a:rPr lang="ru-RU" sz="1500" dirty="0" smtClean="0"/>
              <a:t>- систематизация содержания УД/ПМ с учетом достижений науки, техники и производства, требований работодателей;</a:t>
            </a:r>
            <a:br>
              <a:rPr lang="ru-RU" sz="1500" dirty="0" smtClean="0"/>
            </a:br>
            <a:r>
              <a:rPr lang="ru-RU" sz="1500" dirty="0" smtClean="0"/>
              <a:t>- оснащение учебного процесса учебно-методическими, справочными и другими материалами, способствующими качественной подготовке специалистов;</a:t>
            </a:r>
            <a:br>
              <a:rPr lang="ru-RU" sz="1500" dirty="0" smtClean="0"/>
            </a:br>
            <a:r>
              <a:rPr lang="ru-RU" sz="1500" dirty="0" smtClean="0"/>
              <a:t>- внедрение инновационных педагогических технологий и активных методов обучения в преподавании УД/ПМ согласно реализуемой технологии обучения на </a:t>
            </a:r>
            <a:r>
              <a:rPr lang="ru-RU" sz="1500" dirty="0" err="1" smtClean="0"/>
              <a:t>модульно-компетентностной</a:t>
            </a:r>
            <a:r>
              <a:rPr lang="ru-RU" sz="1500" dirty="0" smtClean="0"/>
              <a:t> основе;</a:t>
            </a:r>
            <a:br>
              <a:rPr lang="ru-RU" sz="1500" dirty="0" smtClean="0"/>
            </a:br>
            <a:r>
              <a:rPr lang="ru-RU" sz="1500" dirty="0" smtClean="0"/>
              <a:t>- правильное планирование и организация самостоятельной работы обучающихся, контроля результатов их обучения;</a:t>
            </a:r>
            <a:br>
              <a:rPr lang="ru-RU" sz="1500" dirty="0" smtClean="0"/>
            </a:br>
            <a:r>
              <a:rPr lang="ru-RU" sz="1500" dirty="0" smtClean="0"/>
              <a:t>- закрепление студентами усвоенного теоретического материала УД, </a:t>
            </a:r>
            <a:r>
              <a:rPr lang="ru-RU" sz="1500" dirty="0" err="1" smtClean="0"/>
              <a:t>МДК</a:t>
            </a:r>
            <a:r>
              <a:rPr lang="ru-RU" sz="1500" dirty="0" smtClean="0"/>
              <a:t>, ПМ, развития умений и практического опыта;</a:t>
            </a:r>
            <a:br>
              <a:rPr lang="ru-RU" sz="1500" dirty="0" smtClean="0"/>
            </a:br>
            <a:r>
              <a:rPr lang="ru-RU" sz="1500" dirty="0" smtClean="0"/>
              <a:t>- рациональное распределение учебного времени по разделам курса и видам учебных занятий;</a:t>
            </a:r>
            <a:br>
              <a:rPr lang="ru-RU" sz="1500" dirty="0" smtClean="0"/>
            </a:br>
            <a:r>
              <a:rPr lang="ru-RU" sz="1500" dirty="0" smtClean="0"/>
              <a:t>- обеспечение планирования и организации самостоятельной работы и её контроля;</a:t>
            </a:r>
            <a:br>
              <a:rPr lang="ru-RU" sz="1500" dirty="0" smtClean="0"/>
            </a:br>
            <a:r>
              <a:rPr lang="ru-RU" sz="1500" dirty="0" smtClean="0"/>
              <a:t>разработка фонда оценочных средств основных профессиональных образовательных программ по направлениям подготовки;</a:t>
            </a:r>
            <a:br>
              <a:rPr lang="ru-RU" sz="1500" dirty="0" smtClean="0"/>
            </a:br>
            <a:r>
              <a:rPr lang="ru-RU" sz="1500" dirty="0" smtClean="0"/>
              <a:t>- разработка оптимальной системы текущего, промежуточного и итогового контроля знаний студентов;</a:t>
            </a:r>
            <a:br>
              <a:rPr lang="ru-RU" sz="1500" dirty="0" smtClean="0"/>
            </a:br>
            <a:r>
              <a:rPr lang="ru-RU" sz="1500" dirty="0" smtClean="0"/>
              <a:t>- обеспечение возможности системного контроля качества  образовательного процесса.</a:t>
            </a:r>
            <a:br>
              <a:rPr lang="ru-RU" sz="1500" dirty="0" smtClean="0"/>
            </a:br>
            <a:r>
              <a:rPr lang="ru-RU" sz="1500" dirty="0" smtClean="0"/>
              <a:t> </a:t>
            </a:r>
            <a:endParaRPr lang="ru-RU" sz="15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45920" y="548680"/>
            <a:ext cx="7498080" cy="5544616"/>
          </a:xfrm>
        </p:spPr>
        <p:txBody>
          <a:bodyPr>
            <a:normAutofit/>
          </a:bodyPr>
          <a:lstStyle/>
          <a:p>
            <a:r>
              <a:rPr lang="ru-RU" sz="2800" dirty="0" smtClean="0">
                <a:latin typeface="Times New Roman" pitchFamily="18" charset="0"/>
                <a:cs typeface="Times New Roman" pitchFamily="18" charset="0"/>
              </a:rPr>
              <a:t>Программные и учебно-методические материалы, включаемые в </a:t>
            </a:r>
            <a:r>
              <a:rPr lang="ru-RU" sz="2800" dirty="0" err="1" smtClean="0">
                <a:latin typeface="Times New Roman" pitchFamily="18" charset="0"/>
                <a:cs typeface="Times New Roman" pitchFamily="18" charset="0"/>
              </a:rPr>
              <a:t>УМК</a:t>
            </a:r>
            <a:r>
              <a:rPr lang="ru-RU" sz="2800" dirty="0" smtClean="0">
                <a:latin typeface="Times New Roman" pitchFamily="18" charset="0"/>
                <a:cs typeface="Times New Roman" pitchFamily="18" charset="0"/>
              </a:rPr>
              <a:t>, должны отражать современный уровень развития образования, предусматривать логически последовательное изложение учебного материала, использование современных методов и технических средств образовательного процесса, позволяющих обучающимся глубоко осваивать изучаемый материал и получать умения и навыки для его использования на практике.</a:t>
            </a:r>
            <a:r>
              <a:rPr lang="ru-RU" sz="2400" dirty="0" smtClean="0"/>
              <a:t/>
            </a:r>
            <a:br>
              <a:rPr lang="ru-RU" sz="2400" dirty="0" smtClean="0"/>
            </a:br>
            <a:endParaRPr lang="ru-RU"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457200" y="764704"/>
            <a:ext cx="8229600" cy="5472608"/>
          </a:xfrm>
        </p:spPr>
        <p:txBody>
          <a:bodyPr>
            <a:normAutofit/>
          </a:bodyPr>
          <a:lstStyle/>
          <a:p>
            <a:pPr algn="ctr">
              <a:lnSpc>
                <a:spcPct val="115000"/>
              </a:lnSpc>
            </a:pPr>
            <a:r>
              <a:rPr lang="ru-RU" sz="3600" b="1" dirty="0" smtClean="0">
                <a:effectLst/>
                <a:latin typeface="Times New Roman" pitchFamily="18" charset="0"/>
                <a:ea typeface="Times New Roman"/>
                <a:cs typeface="Times New Roman" pitchFamily="18" charset="0"/>
              </a:rPr>
              <a:t>Ориентировочный учебно-методический комплекс </a:t>
            </a:r>
            <a:r>
              <a:rPr lang="uk-UA" sz="6600" dirty="0">
                <a:latin typeface="Times New Roman" pitchFamily="18" charset="0"/>
                <a:ea typeface="Calibri"/>
                <a:cs typeface="Times New Roman" pitchFamily="18" charset="0"/>
              </a:rPr>
              <a:t/>
            </a:r>
            <a:br>
              <a:rPr lang="uk-UA" sz="6600" dirty="0">
                <a:latin typeface="Times New Roman" pitchFamily="18" charset="0"/>
                <a:ea typeface="Calibri"/>
                <a:cs typeface="Times New Roman" pitchFamily="18" charset="0"/>
              </a:rPr>
            </a:br>
            <a:r>
              <a:rPr lang="uk-UA" sz="3600" dirty="0">
                <a:ea typeface="Calibri"/>
                <a:cs typeface="Times New Roman"/>
              </a:rPr>
              <a:t/>
            </a:r>
            <a:br>
              <a:rPr lang="uk-UA" sz="3600" dirty="0">
                <a:ea typeface="Calibri"/>
                <a:cs typeface="Times New Roman"/>
              </a:rPr>
            </a:br>
            <a:endParaRPr lang="uk-UA" dirty="0"/>
          </a:p>
        </p:txBody>
      </p:sp>
    </p:spTree>
    <p:extLst>
      <p:ext uri="{BB962C8B-B14F-4D97-AF65-F5344CB8AC3E}">
        <p14:creationId xmlns="" xmlns:p14="http://schemas.microsoft.com/office/powerpoint/2010/main" val="94465847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олнцестояние">
  <a:themeElements>
    <a:clrScheme name="Солнцестояние">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Солнцестояние">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Солнцестояние">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447</TotalTime>
  <Words>312</Words>
  <Application>Microsoft Office PowerPoint</Application>
  <PresentationFormat>Экран (4:3)</PresentationFormat>
  <Paragraphs>39</Paragraphs>
  <Slides>25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25</vt:i4>
      </vt:variant>
    </vt:vector>
  </HeadingPairs>
  <TitlesOfParts>
    <vt:vector size="26" baseType="lpstr">
      <vt:lpstr>Солнцестояние</vt:lpstr>
      <vt:lpstr>                МИНИСТЕРСТВО ОБРАЗОВАНИЯ И НАУКИ ДОНЕЦКОЙ НАРОДНОЙ РЕСПУБЛИКИ ГОСУДАРСТВЕННОЕ БЮДЖЕТНОЕ ПРОФЕССИОНАЛЬНОЕ ОБРАЗОВАТЕЛЬНОЕ УЧРЕЖДЕНИЕ «ДОНЕЦКИЙ ТЕХНИКУМ ХИМИЧЕСКИХ ТЕХНОЛОГИЙ И ФАРМАЦИИ» ЦИКЛОВАЯ КОМИССИЯ СОЦИАЛЬНО-ГУМАНИТАРНЫХ ДИСЦИПЛИН  ШКОЛА НАЧИНАЮЩЕГО ПРЕПОДАВАТЕЛЯ  Тема: Основные требования к формированию УМК дисциплин междисциплинарных курсов и профессиональных модулей. Практическая часть: Составление примерного содержания УМК по читаемой дисциплине (МДК).                  Донецк 2023              </vt:lpstr>
      <vt:lpstr>                       В 2022-2023 учебном году цикловой комиссией социально-гуманитарных дисциплин в соответствии с утвержденным планом работы  было подготовлено и проведено 27.02.2023 г. на электронных носителях техникума заседание школы начинающего преподавателя.              Методический материал для проведения данной школы подготовили председатель цикловой комиссии  Майоренко Т.Н., преподаватель иностранного языка Беликова Т.В.  Тема: Основные требования к формированию УМК дисциплин междисциплинарных курсов и профессиональных модулей. Практическая часть: Составление примерного содержания УМК по читаемой дисциплине (МДК).         </vt:lpstr>
      <vt:lpstr>             Реформирование системы профессионального образования в настоящее время требует обновления его содержания и предполагает изменения форм и методов обучения. Стремительное развитие передовых технологий в сфере производства, возросшие требования работодателей к уровню подготовки выпускников и переход к реализации ФГОС СПО, открыли новые возможности образовательного процесса. Все это, в свою очередь, влияет на модернизацию системы среднего профессионально образования, особенно в части создания учебно-методических комплексов.             Главная функция УМК заключается в том, что он выступает в качестве инструмента системно — методического обеспечения образовательного процесса по основной профессиональной образовательной программе, его предварительного проектирования. УМК объединяет в единое целое различные дидактические средства обучения, подчиняя их целям образования. Не только фиксирует, но и раскрывает требования к содержанию изучаемых дисциплин, МДК к знаниям, умениям и практическому опыту выпускников, формированию ряда общих и профессиональных компетенций, содержащихся в ФГОС по специальностям СПО, тем самым способствует его реализации, служит накоплению новых знаний, новаторских идей и разработок, стимулирует развитие творческого потенциала педагогов.  </vt:lpstr>
      <vt:lpstr>      Процесс подготовки высококвалифицированного специалиста связан с постоянным повышением качества образовательного процесса.        Для того, чтобы достичь этой цели учреждение среднего профессионального образования должно постоянно  совершенствовать и разрабатывать новые формы учебно-методического обеспечения процесса обучения студентов. Учебно-методический комплекс должен основываться на следующих принципах: - принцип целостности; - принцип детерминирования; - принцип модульности; - принцип эффективности, меж предметной связи; - принцип строго соответствия характеристикам ФГОС и учебного плана; - принцип соответствия программ достижениям науки и техники; - принцип комплексного подхода.</vt:lpstr>
      <vt:lpstr>1. Учебно-методический комплекс по учебной дисциплине/ профессиональному модулю – это структурированный системный комплекс учебно-методических материалов, обеспечивающий качественное освоение обучающимися содержания учебной дисциплины/профессионального модуля и позволяющий эффективно формировать профессионально значимые компетенции. УМК, предназначен как для преподавателей, так и для обучающихся. Он позволяет и тем и другим оптимально организовать свое время и отвечает принципу «прозрачности образования. 2. Учебно-методический комплекс ориентирован на: – развитие у обучающихся общих и профессиональных компетенций, необходимых для успешной профессиональной деятельности; – развитие рефлексивного опыта, гражданской позиции, способностей к решению проблем и задач; – формирование индивидуальной и коллективной ответственности за профессиональные действия. </vt:lpstr>
      <vt:lpstr>4. Целью разработки и использования в образовательном процессе учебно-методического комплекса по образовательной программе (специальности/профессии/) СПО является организация образовательного процесса в соответствии с требованиями ФГОС СПО.  5. Целью разработки и использования в образовательном процессе учебно-методического комплекса по дисциплине является организация образовательного процесса в соответствии с требованиями ФГОС СПО.  6. Целью разработки и использования в образовательном  процессе учебно-методического комплекса по профессиональному модулю является организация образовательного процесса в соответствии с требованиями ФГОС СПО. </vt:lpstr>
      <vt:lpstr>7. Разработка и использование УМК в образовательном процессе нацелены на решение следующих задач: - определение роли и места УД, МДК или ПМ в образовательной программе по профессии/специальности; - улучшение методического обеспечения образовательного процесса; создание учебно-методических материалов, необходимых для подготовки электронных учебников, электронных учебно-методических пособий; - систематизация содержания УД/ПМ с учетом достижений науки, техники и производства, требований работодателей; - оснащение учебного процесса учебно-методическими, справочными и другими материалами, способствующими качественной подготовке специалистов; - внедрение инновационных педагогических технологий и активных методов обучения в преподавании УД/ПМ согласно реализуемой технологии обучения на модульно-компетентностной основе; - правильное планирование и организация самостоятельной работы обучающихся, контроля результатов их обучения; - закрепление студентами усвоенного теоретического материала УД, МДК, ПМ, развития умений и практического опыта; - рациональное распределение учебного времени по разделам курса и видам учебных занятий; - обеспечение планирования и организации самостоятельной работы и её контроля; разработка фонда оценочных средств основных профессиональных образовательных программ по направлениям подготовки; - разработка оптимальной системы текущего, промежуточного и итогового контроля знаний студентов; - обеспечение возможности системного контроля качества  образовательного процесса.  </vt:lpstr>
      <vt:lpstr>Программные и учебно-методические материалы, включаемые в УМК, должны отражать современный уровень развития образования, предусматривать логически последовательное изложение учебного материала, использование современных методов и технических средств образовательного процесса, позволяющих обучающимся глубоко осваивать изучаемый материал и получать умения и навыки для его использования на практике. </vt:lpstr>
      <vt:lpstr>Ориентировочный учебно-методический комплекс   </vt:lpstr>
      <vt:lpstr>Блок 1 НОРМАТИВНАЯ ДОКУМЕНТАЦИЯ 1.1. Требования к результатам освоения основной профессиональной образовательной программы (выписка из ГОС СПО по специальности – модели выпускника). 1.2. Требования к знаниям, умениям, практическому опыту по дисциплине (выписка из ГОС СПО по специальности). </vt:lpstr>
      <vt:lpstr>Блок 2 ПРОГРАММНО-ПЛАНИРУЮЩАЯ ДОКУМЕНТАЦИЯ 2.1. Примерная программа дисциплины (профессионального модуля) (при наличии). 2.2. Рабочая учебная программа дисциплины (профессионального модуля), которая включает календарное планирование занятий. 2.3. Комплект планов учебных занятий (междисциплинарных курсов) (технологических карт преподавателя). 2.4. Перечень учебно-производственных работ и упражнений (для учебной практики), индивидуальных заданий (для практики по профилю специальности) с рабочей учебной программой практики. 2.5. Детальные программы производственной практики (при необходимости). 2.6. Графики целевых выходов руководителя практики на базы производственной практики, (практики по профилю специальности). </vt:lpstr>
      <vt:lpstr>Блок 3 ОБЕСПЕЧЕННОСТЬ ДИСЦИПЛИНЫ УЧЕБНО-МЕТОДИЧЕСКОЙ ЛИТЕРАТУРОЙ 3.1. Учебная литература (в том числе на электронном носителе): 3.1.1. Учебники. 3.1.2. Учебные пособия. 3.1.3. Конспекты лекций. 3.1.4. Справочники, задачники, хрестоматии. 3.1.5. Каталоги, альбомы. 3.2. Методическая литература: 3.2.1. Методические пособия. 3.2.2. Методические рекомендации, методические разработки, методические указания. </vt:lpstr>
      <vt:lpstr>Блок 4 СРЕДСТВА ОБУЧЕНИЯ 4.1. Комплект методического обеспечения аудиторных занятий (по дисциплине или междисциплинарному курсу): 4.1.1. Рабочая тетрадь по дисциплине. 4.1.2. Тематические «копилки»: комплекты технологических задач и производственных ситуаций, разработки деловых и ролевых игр и т.д. 4.1.3. Методические рекомендации (указания) по выполнению лабораторно-практических работ. 4.2. Методическое сопровождение учебной практики : 4.2.1. Тематические «копилки» – комплекты инструкционных карт, технологических задач и производственных ситуаций, разработки деловых и ролевых игр и т.д. 4.2.2. Методические рекомендации (указания) по выполнению практических работ. 4.2.3. Критерии оценок по учебной практике. 4.2.4. Методические рекомендации для руководителя производственной практики. </vt:lpstr>
      <vt:lpstr>4.3. Методическое сопровождение практики по профилю специальности (для  ППССЗ): 4.3.1. Образцы отчетной документации студентов по практике (дневники, структура отчета и т.п.). 4.3.2. Методические рекомендации для студентов-практикантов. 4.3.3. Критерии оценок по практике. 4.3.4. Методические рекомендации для руководителя практики. 4.4. Учебно-наглядные пособия: 4.4.1. Изобразительные пособия (схемы, таблицы, плакаты, чертежи и др.). 4.4.2. Натуральные пособия (модели, макеты, муляжи, приборы и др.). 4.4.3. Мультимедийные презентации. 4.5. Технические средства обучения. </vt:lpstr>
      <vt:lpstr>Блок 5 СРЕДСТВА КОНТРОЛЯ 5.1. Руководство по оценке общих и профессиональных компетенций. 5.2. Памятка по оценке общих и профессиональных компетенций для обучающихся. 5.3. Методический комплект «входного» контроля (при наличии) (вопросы и задания, критерии оценок). 5.4. Методический комплект текущего (тематического) контроля по дисциплине (разделам междисциплинарных курсов): комплекты тестов, контрольных работ. 5.5. Методический комплект итогового контроля по дисциплине (междисциплинарному курсу): вопросы к итоговому зачету или экзамену, критерии оценок по всем видам контроля. 5.6. Методический комплект итогового контроля по профессиональному модулю. 5.6.1 Комплекты практических работ по оценке компетенций профессионального модуля (программа квалификационного экзамена). </vt:lpstr>
      <vt:lpstr>Блок 6 МЕТОДИЧЕСКОЕ ОБЕСПЕЧЕНИЕ ВНЕАУДИТОРНОЙ (САМОСТОЯТЕЛЬНОЙ) РАБОТЫ. 6.1 Комплект методического обеспечения самостоятельной (внеаудиторной) работы: 6.2.1. Вопросы и методические рекомендации по подготовке к семинарским занятиям, разработке и выполнению проектных заданий и др.. 6.2.2. Тематика и методические рекомендации по работе над рефератом, докладом, сообщением; комплекты кейсов и др.. 6.2.4. Методические рекомендации по другим видам самостоятельной работы студентов. </vt:lpstr>
      <vt:lpstr>Блок 7 МЕТОДИЧЕСКОЕ ОБЕСПЕЧЕНИЕ КУРСОВОГО ПРОЕКТИРОВАНИЯ (РАБОТЫ). 7.1. Методическое обеспечение курсового проектирования:  - перечень тем, - указатель литературы,  - методические рекомендации по выполнению и оформлению курсовых работ, - образцы курсовых проектов (работ). </vt:lpstr>
      <vt:lpstr>Блок 8 МЕТОДИЧЕСКОЕ ОБЕСПЕЧЕНИЕ ДИПЛОМНОГО ПРОЕКТИРОВАНИЯ (РАБОТЫ). 8.1. Методическое обеспечение дипломного проектирования: - тематика дипломных проектов (работ); - перечень литературы; - графики индивидуальной работы; - методические рекомендации для подготовки и оформления дипломных проектов (работ). </vt:lpstr>
      <vt:lpstr>Блок 9 МЕТОДИЧЕСКОЕ ОБЕСПЕЧЕНИЕ ГОСУДАРСТВЕННОЙ ИТОГОВОЙ АТТЕТСАЦИИ. 9.1 Программа Государственной итоговой аттестации по специальности; 9.2. Методические рекомендации по выполнению выпускной квалификационной работы по специальности.   Блок 10 ПЕРЕЧЕНЬ ОБОРУДОВАНИЯ КАБИНЕТА (ЛАБОРАТОРИИ). </vt:lpstr>
      <vt:lpstr>УМК содержит следующие материалы: – титульный лист:    наименование учебной дисциплины/профессионального модуля, по которой был составлен УМК;     код и наименование специальности по ГОС СПО,     Ф.И.О. составителя (составителей) УМК;     год составления УМК;     отметка о рассмотрении УМК на заседании соответствующей цикловой комиссии и утверждении заместителем директора по учебной работе. – лист содержания УМК (приводится список основных документов и учебно-методических материалов, входящих в состав УМК); </vt:lpstr>
      <vt:lpstr>– нормативная и учебно-методическая документация (данный раздел включает блок 1 Нормативной документации и блок 2 Программно-планирующей документации); – учебно-информационные материалы (включают блок 3 Обеспеченность дисциплины учебно-методической литературой); – учебно-методические материалы по УД/ПМ (Блок 4 Средства обучения); – комплект материалов фонда оценочных средств (Блок 5 Средства контроля); – методический комплект для организации внеаудиторной самостоятельной работы (блок Методическое обеспечение внеаудиторной работы); – методический комплект по курсовому и дипломному проектированию Блоки – Методическое обеспечение курсового и дипломного проектирования; – программа ГИА (блок – Методическое обеспечение ГИА). </vt:lpstr>
      <vt:lpstr>Все листы УМК должны быть пронумерованы: номер 1 присваивается титульному листу;  номера листов ставятся в правом нижнем углу; нумерация листов должна совпадать с нумерацией, указанной в оглавлении.   Учебно-методические комплексы готовятся для использования на различных носителях информации (книжная продукция, CD-ROM, и др.).   На базе подготовленных УМК разрабатываются сетевые электронные учебные курсы.   </vt:lpstr>
      <vt:lpstr>      ПРАКТИЧЕСКАЯ ЧАСТЬ: СОСТАВЛЕНИЕ ПРИМЕРНОГО СОДЕРЖАНИЯ УМК ПО     ЧИТАЕМОЙ        ДИСЦИПЛИНЕ (МДК)                            Используя методические указания по составлению УМК, а также научную и методическую литературу, заполните таблицу 1. Элементы УМК по блокам и таблицу 2. Анализ видов УМК и диагностики учебных достижений студентов на примере преподаваемой учебной дисциплины (МДК)   Таблица 1 – Элементы УМК по основным блокам                              </vt:lpstr>
      <vt:lpstr>Таблица 2 - Анализ видов УМК и диагностики учебных достижений студентов на примере преподаваемой учебной дисциплины, МДК____________________________________                            </vt:lpstr>
      <vt:lpstr>           Литература:     1. Гусева Р. П. Методическая готовность преподавателей к созданию комплексного учебно-методического обеспечения образовательного процесса.// Среднее профессиональное образование, 2003, №3.   2. Макаров А. В., Трофимова З. П., Вязовкин В. С., Гафарова Ю. Ю. Учебно-методический комплекс: модульная технология разработки: Учебно-методич. пособие — Мн. РИВШ БГУ, 2001. — 118 с.     3. Фоминых, И. В. Роль учебно-методического комплекса в обеспечении качества образования / И. В. Фоминых. — Текст : непосредственный // Теория и практика образования в современном мире : материалы VI Междунар. науч. конф. (г. Санкт-Петербург, декабрь 2014 г.). — Санкт-Петербург : Заневская площадь, 2014. —  С. 307-309. — URL: https://moluch.ru/conf/ped/archive/145/6767/ (дата обращения: 23.02.2023).  4. Щепотин А. Ф., Чекулаев М. А., Сосонко В. Е., Шеховцев А. П. Комплексное учебно-методическое обеспечение образовательного процесса в средних профессиональных учебных заведениях. М.: ИПР СПО, 2002 2.                       </vt:lpstr>
    </vt:vector>
  </TitlesOfParts>
  <Company>SPecialiST RePack</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Ольга</dc:creator>
  <cp:lastModifiedBy>Admin</cp:lastModifiedBy>
  <cp:revision>37</cp:revision>
  <dcterms:created xsi:type="dcterms:W3CDTF">2016-06-06T06:43:25Z</dcterms:created>
  <dcterms:modified xsi:type="dcterms:W3CDTF">2023-02-25T20:45:09Z</dcterms:modified>
</cp:coreProperties>
</file>